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47"/>
  </p:notesMasterIdLst>
  <p:sldIdLst>
    <p:sldId id="272" r:id="rId2"/>
    <p:sldId id="1004" r:id="rId3"/>
    <p:sldId id="1015" r:id="rId4"/>
    <p:sldId id="1012" r:id="rId5"/>
    <p:sldId id="1011" r:id="rId6"/>
    <p:sldId id="998" r:id="rId7"/>
    <p:sldId id="1006" r:id="rId8"/>
    <p:sldId id="1003" r:id="rId9"/>
    <p:sldId id="1005" r:id="rId10"/>
    <p:sldId id="1008" r:id="rId11"/>
    <p:sldId id="1019" r:id="rId12"/>
    <p:sldId id="1016" r:id="rId13"/>
    <p:sldId id="1020" r:id="rId14"/>
    <p:sldId id="1028" r:id="rId15"/>
    <p:sldId id="1034" r:id="rId16"/>
    <p:sldId id="1024" r:id="rId17"/>
    <p:sldId id="1033" r:id="rId18"/>
    <p:sldId id="1029" r:id="rId19"/>
    <p:sldId id="1030" r:id="rId20"/>
    <p:sldId id="1031" r:id="rId21"/>
    <p:sldId id="1022" r:id="rId22"/>
    <p:sldId id="1023" r:id="rId23"/>
    <p:sldId id="1036" r:id="rId24"/>
    <p:sldId id="1035" r:id="rId25"/>
    <p:sldId id="1025" r:id="rId26"/>
    <p:sldId id="1027" r:id="rId27"/>
    <p:sldId id="1018" r:id="rId28"/>
    <p:sldId id="1007" r:id="rId29"/>
    <p:sldId id="1037" r:id="rId30"/>
    <p:sldId id="1038" r:id="rId31"/>
    <p:sldId id="1039" r:id="rId32"/>
    <p:sldId id="1040" r:id="rId33"/>
    <p:sldId id="1041" r:id="rId34"/>
    <p:sldId id="1042" r:id="rId35"/>
    <p:sldId id="1043" r:id="rId36"/>
    <p:sldId id="1045" r:id="rId37"/>
    <p:sldId id="1044" r:id="rId38"/>
    <p:sldId id="1046" r:id="rId39"/>
    <p:sldId id="1048" r:id="rId40"/>
    <p:sldId id="1047" r:id="rId41"/>
    <p:sldId id="1049" r:id="rId42"/>
    <p:sldId id="1050" r:id="rId43"/>
    <p:sldId id="1051" r:id="rId44"/>
    <p:sldId id="992" r:id="rId45"/>
    <p:sldId id="1052" r:id="rId46"/>
  </p:sldIdLst>
  <p:sldSz cx="24382413" cy="13716000"/>
  <p:notesSz cx="6858000" cy="9144000"/>
  <p:defaultTextStyle>
    <a:defPPr>
      <a:defRPr lang="en-US"/>
    </a:defPPr>
    <a:lvl1pPr marL="0" algn="l" defTabSz="4571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42" algn="l" defTabSz="4571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87" algn="l" defTabSz="4571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29" algn="l" defTabSz="4571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71" algn="l" defTabSz="4571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13" algn="l" defTabSz="4571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858" algn="l" defTabSz="4571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000" algn="l" defTabSz="4571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142" algn="l" defTabSz="4571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966" userDrawn="1">
          <p15:clr>
            <a:srgbClr val="A4A3A4"/>
          </p15:clr>
        </p15:guide>
        <p15:guide id="3" pos="13123" userDrawn="1">
          <p15:clr>
            <a:srgbClr val="A4A3A4"/>
          </p15:clr>
        </p15:guide>
        <p15:guide id="4" orient="horz" pos="7813" userDrawn="1">
          <p15:clr>
            <a:srgbClr val="A4A3A4"/>
          </p15:clr>
        </p15:guide>
        <p15:guide id="6" pos="12533" userDrawn="1">
          <p15:clr>
            <a:srgbClr val="A4A3A4"/>
          </p15:clr>
        </p15:guide>
        <p15:guide id="7" orient="horz" pos="1871" userDrawn="1">
          <p15:clr>
            <a:srgbClr val="A4A3A4"/>
          </p15:clr>
        </p15:guide>
        <p15:guide id="8" orient="horz" pos="2415" userDrawn="1">
          <p15:clr>
            <a:srgbClr val="A4A3A4"/>
          </p15:clr>
        </p15:guide>
        <p15:guide id="9" pos="1511" userDrawn="1">
          <p15:clr>
            <a:srgbClr val="A4A3A4"/>
          </p15:clr>
        </p15:guide>
        <p15:guide id="10" orient="horz" pos="918" userDrawn="1">
          <p15:clr>
            <a:srgbClr val="A4A3A4"/>
          </p15:clr>
        </p15:guide>
        <p15:guide id="11" pos="3733" userDrawn="1">
          <p15:clr>
            <a:srgbClr val="A4A3A4"/>
          </p15:clr>
        </p15:guide>
        <p15:guide id="12" pos="115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권 대호" initials="권대" lastIdx="12" clrIdx="0">
    <p:extLst>
      <p:ext uri="{19B8F6BF-5375-455C-9EA6-DF929625EA0E}">
        <p15:presenceInfo xmlns:p15="http://schemas.microsoft.com/office/powerpoint/2012/main" userId="c36001907e564bc3" providerId="Windows Live"/>
      </p:ext>
    </p:extLst>
  </p:cmAuthor>
  <p:cmAuthor id="2" name="jbpark0614@gmail.com" initials="j" lastIdx="1" clrIdx="1">
    <p:extLst>
      <p:ext uri="{19B8F6BF-5375-455C-9EA6-DF929625EA0E}">
        <p15:presenceInfo xmlns:p15="http://schemas.microsoft.com/office/powerpoint/2012/main" userId="199140777f9eea9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3585F"/>
    <a:srgbClr val="ED234B"/>
    <a:srgbClr val="FBE5D6"/>
    <a:srgbClr val="193268"/>
    <a:srgbClr val="EDEBEE"/>
    <a:srgbClr val="7391FF"/>
    <a:srgbClr val="C8D7F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8D230F3-CF80-4859-8CE7-A43EE81993B5}" styleName="밝은 스타일 1 - 강조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408"/>
    <p:restoredTop sz="97563"/>
  </p:normalViewPr>
  <p:slideViewPr>
    <p:cSldViewPr snapToGrid="0">
      <p:cViewPr varScale="1">
        <p:scale>
          <a:sx n="80" d="100"/>
          <a:sy n="80" d="100"/>
        </p:scale>
        <p:origin x="480" y="216"/>
      </p:cViewPr>
      <p:guideLst>
        <p:guide pos="966"/>
        <p:guide pos="13123"/>
        <p:guide orient="horz" pos="7813"/>
        <p:guide pos="12533"/>
        <p:guide orient="horz" pos="1871"/>
        <p:guide orient="horz" pos="2415"/>
        <p:guide pos="1511"/>
        <p:guide orient="horz" pos="918"/>
        <p:guide pos="3733"/>
        <p:guide pos="115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4DE991-7A49-904E-BA36-3E5C721CA6C9}" type="datetimeFigureOut">
              <a:rPr kumimoji="1" lang="ko-Kore-KR" altLang="en-US" smtClean="0"/>
              <a:t>2021. 9. 26.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2D8343-E445-374C-BDF8-84DEE5560B88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143891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231463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10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7897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11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686036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12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463317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13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692598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14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706727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15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442587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16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521971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17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840105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18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8635584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19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152447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4317249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20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9874342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21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8307842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22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8673339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23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2637005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24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996483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25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7413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26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1027946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27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25840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28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5337262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29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741979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0414337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30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6946334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31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4329946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32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2093504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33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4529098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34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8378396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35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8010559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36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1543378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37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0215584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38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6675568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39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290681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5292225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40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4631229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41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4284914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42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0609701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43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0803516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44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9151450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45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915018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205724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830367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591974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352682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402841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7802" y="2244725"/>
            <a:ext cx="18286810" cy="4775200"/>
          </a:xfrm>
        </p:spPr>
        <p:txBody>
          <a:bodyPr anchor="b"/>
          <a:lstStyle>
            <a:lvl1pPr algn="ctr">
              <a:defRPr sz="12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7802" y="7204075"/>
            <a:ext cx="18286810" cy="3311525"/>
          </a:xfrm>
        </p:spPr>
        <p:txBody>
          <a:bodyPr/>
          <a:lstStyle>
            <a:lvl1pPr marL="0" indent="0" algn="ctr">
              <a:buNone/>
              <a:defRPr sz="4800"/>
            </a:lvl1pPr>
            <a:lvl2pPr marL="914377" indent="0" algn="ctr">
              <a:buNone/>
              <a:defRPr sz="4000"/>
            </a:lvl2pPr>
            <a:lvl3pPr marL="1828756" indent="0" algn="ctr">
              <a:buNone/>
              <a:defRPr sz="3600"/>
            </a:lvl3pPr>
            <a:lvl4pPr marL="2743133" indent="0" algn="ctr">
              <a:buNone/>
              <a:defRPr sz="3200"/>
            </a:lvl4pPr>
            <a:lvl5pPr marL="3657507" indent="0" algn="ctr">
              <a:buNone/>
              <a:defRPr sz="3200"/>
            </a:lvl5pPr>
            <a:lvl6pPr marL="4571886" indent="0" algn="ctr">
              <a:buNone/>
              <a:defRPr sz="3200"/>
            </a:lvl6pPr>
            <a:lvl7pPr marL="5486263" indent="0" algn="ctr">
              <a:buNone/>
              <a:defRPr sz="3200"/>
            </a:lvl7pPr>
            <a:lvl8pPr marL="6400640" indent="0" algn="ctr">
              <a:buNone/>
              <a:defRPr sz="3200"/>
            </a:lvl8pPr>
            <a:lvl9pPr marL="7315017" indent="0" algn="ctr">
              <a:buNone/>
              <a:defRPr sz="3200"/>
            </a:lvl9pPr>
          </a:lstStyle>
          <a:p>
            <a:r>
              <a:rPr lang="ko-KR" altLang="en-US"/>
              <a:t>클릭하여 마스터 부제목 스타일 편집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1F041-D29B-8C4F-81D4-F6B9816EE8A8}" type="datetimeFigureOut">
              <a:rPr kumimoji="1" lang="ko-Kore-KR" altLang="en-US" smtClean="0"/>
              <a:t>2021. 9. 26.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7D0AE-CE45-9045-B968-3AEE8CF2C4B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0765224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1F041-D29B-8C4F-81D4-F6B9816EE8A8}" type="datetimeFigureOut">
              <a:rPr kumimoji="1" lang="ko-Kore-KR" altLang="en-US" smtClean="0"/>
              <a:t>2021. 9. 26.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7D0AE-CE45-9045-B968-3AEE8CF2C4B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161504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7448668" y="730255"/>
            <a:ext cx="5257458" cy="11623677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76295" y="730255"/>
            <a:ext cx="15467593" cy="11623677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1F041-D29B-8C4F-81D4-F6B9816EE8A8}" type="datetimeFigureOut">
              <a:rPr kumimoji="1" lang="ko-Kore-KR" altLang="en-US" smtClean="0"/>
              <a:t>2021. 9. 26.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7D0AE-CE45-9045-B968-3AEE8CF2C4B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264737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1F041-D29B-8C4F-81D4-F6B9816EE8A8}" type="datetimeFigureOut">
              <a:rPr kumimoji="1" lang="ko-Kore-KR" altLang="en-US" smtClean="0"/>
              <a:t>2021. 9. 26.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7D0AE-CE45-9045-B968-3AEE8CF2C4B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414964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3593" y="3419481"/>
            <a:ext cx="21029831" cy="5705475"/>
          </a:xfrm>
        </p:spPr>
        <p:txBody>
          <a:bodyPr anchor="b"/>
          <a:lstStyle>
            <a:lvl1pPr>
              <a:defRPr sz="12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63593" y="9178928"/>
            <a:ext cx="21029831" cy="3000373"/>
          </a:xfrm>
        </p:spPr>
        <p:txBody>
          <a:bodyPr/>
          <a:lstStyle>
            <a:lvl1pPr marL="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1pPr>
            <a:lvl2pPr marL="914377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756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133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50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1886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263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64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501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1F041-D29B-8C4F-81D4-F6B9816EE8A8}" type="datetimeFigureOut">
              <a:rPr kumimoji="1" lang="ko-Kore-KR" altLang="en-US" smtClean="0"/>
              <a:t>2021. 9. 26.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7D0AE-CE45-9045-B968-3AEE8CF2C4B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648154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76291" y="3651251"/>
            <a:ext cx="10362526" cy="870267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343596" y="3651251"/>
            <a:ext cx="10362526" cy="870267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1F041-D29B-8C4F-81D4-F6B9816EE8A8}" type="datetimeFigureOut">
              <a:rPr kumimoji="1" lang="ko-Kore-KR" altLang="en-US" smtClean="0"/>
              <a:t>2021. 9. 26.</a:t>
            </a:fld>
            <a:endParaRPr kumimoji="1" lang="ko-Kore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7D0AE-CE45-9045-B968-3AEE8CF2C4B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954038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467" y="730251"/>
            <a:ext cx="21029831" cy="26511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9469" y="3362325"/>
            <a:ext cx="10314902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377" indent="0">
              <a:buNone/>
              <a:defRPr sz="4000" b="1"/>
            </a:lvl2pPr>
            <a:lvl3pPr marL="1828756" indent="0">
              <a:buNone/>
              <a:defRPr sz="3600" b="1"/>
            </a:lvl3pPr>
            <a:lvl4pPr marL="2743133" indent="0">
              <a:buNone/>
              <a:defRPr sz="3200" b="1"/>
            </a:lvl4pPr>
            <a:lvl5pPr marL="3657507" indent="0">
              <a:buNone/>
              <a:defRPr sz="3200" b="1"/>
            </a:lvl5pPr>
            <a:lvl6pPr marL="4571886" indent="0">
              <a:buNone/>
              <a:defRPr sz="3200" b="1"/>
            </a:lvl6pPr>
            <a:lvl7pPr marL="5486263" indent="0">
              <a:buNone/>
              <a:defRPr sz="3200" b="1"/>
            </a:lvl7pPr>
            <a:lvl8pPr marL="6400640" indent="0">
              <a:buNone/>
              <a:defRPr sz="3200" b="1"/>
            </a:lvl8pPr>
            <a:lvl9pPr marL="7315017" indent="0">
              <a:buNone/>
              <a:defRPr sz="3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79469" y="5010153"/>
            <a:ext cx="10314902" cy="7369176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343601" y="3362325"/>
            <a:ext cx="10365701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377" indent="0">
              <a:buNone/>
              <a:defRPr sz="4000" b="1"/>
            </a:lvl2pPr>
            <a:lvl3pPr marL="1828756" indent="0">
              <a:buNone/>
              <a:defRPr sz="3600" b="1"/>
            </a:lvl3pPr>
            <a:lvl4pPr marL="2743133" indent="0">
              <a:buNone/>
              <a:defRPr sz="3200" b="1"/>
            </a:lvl4pPr>
            <a:lvl5pPr marL="3657507" indent="0">
              <a:buNone/>
              <a:defRPr sz="3200" b="1"/>
            </a:lvl5pPr>
            <a:lvl6pPr marL="4571886" indent="0">
              <a:buNone/>
              <a:defRPr sz="3200" b="1"/>
            </a:lvl6pPr>
            <a:lvl7pPr marL="5486263" indent="0">
              <a:buNone/>
              <a:defRPr sz="3200" b="1"/>
            </a:lvl7pPr>
            <a:lvl8pPr marL="6400640" indent="0">
              <a:buNone/>
              <a:defRPr sz="3200" b="1"/>
            </a:lvl8pPr>
            <a:lvl9pPr marL="7315017" indent="0">
              <a:buNone/>
              <a:defRPr sz="3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343601" y="5010153"/>
            <a:ext cx="10365701" cy="7369176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1F041-D29B-8C4F-81D4-F6B9816EE8A8}" type="datetimeFigureOut">
              <a:rPr kumimoji="1" lang="ko-Kore-KR" altLang="en-US" smtClean="0"/>
              <a:t>2021. 9. 26.</a:t>
            </a:fld>
            <a:endParaRPr kumimoji="1" lang="ko-Kore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7D0AE-CE45-9045-B968-3AEE8CF2C4B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665513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1F041-D29B-8C4F-81D4-F6B9816EE8A8}" type="datetimeFigureOut">
              <a:rPr kumimoji="1" lang="ko-Kore-KR" altLang="en-US" smtClean="0"/>
              <a:t>2021. 9. 26.</a:t>
            </a:fld>
            <a:endParaRPr kumimoji="1" lang="ko-Kore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7D0AE-CE45-9045-B968-3AEE8CF2C4B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611512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1F041-D29B-8C4F-81D4-F6B9816EE8A8}" type="datetimeFigureOut">
              <a:rPr kumimoji="1" lang="ko-Kore-KR" altLang="en-US" smtClean="0"/>
              <a:t>2021. 9. 26.</a:t>
            </a:fld>
            <a:endParaRPr kumimoji="1" lang="ko-Kore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7D0AE-CE45-9045-B968-3AEE8CF2C4B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046115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467" y="914400"/>
            <a:ext cx="7863963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365701" y="1974855"/>
            <a:ext cx="12343597" cy="9747251"/>
          </a:xfrm>
        </p:spPr>
        <p:txBody>
          <a:bodyPr/>
          <a:lstStyle>
            <a:lvl1pPr>
              <a:defRPr sz="6400"/>
            </a:lvl1pPr>
            <a:lvl2pPr>
              <a:defRPr sz="5600"/>
            </a:lvl2pPr>
            <a:lvl3pPr>
              <a:defRPr sz="4800"/>
            </a:lvl3pPr>
            <a:lvl4pPr>
              <a:defRPr sz="4000"/>
            </a:lvl4pPr>
            <a:lvl5pPr>
              <a:defRPr sz="4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467" y="4114801"/>
            <a:ext cx="7863963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377" indent="0">
              <a:buNone/>
              <a:defRPr sz="2800"/>
            </a:lvl2pPr>
            <a:lvl3pPr marL="1828756" indent="0">
              <a:buNone/>
              <a:defRPr sz="2400"/>
            </a:lvl3pPr>
            <a:lvl4pPr marL="2743133" indent="0">
              <a:buNone/>
              <a:defRPr sz="2000"/>
            </a:lvl4pPr>
            <a:lvl5pPr marL="3657507" indent="0">
              <a:buNone/>
              <a:defRPr sz="2000"/>
            </a:lvl5pPr>
            <a:lvl6pPr marL="4571886" indent="0">
              <a:buNone/>
              <a:defRPr sz="2000"/>
            </a:lvl6pPr>
            <a:lvl7pPr marL="5486263" indent="0">
              <a:buNone/>
              <a:defRPr sz="2000"/>
            </a:lvl7pPr>
            <a:lvl8pPr marL="6400640" indent="0">
              <a:buNone/>
              <a:defRPr sz="2000"/>
            </a:lvl8pPr>
            <a:lvl9pPr marL="7315017" indent="0">
              <a:buNone/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1F041-D29B-8C4F-81D4-F6B9816EE8A8}" type="datetimeFigureOut">
              <a:rPr kumimoji="1" lang="ko-Kore-KR" altLang="en-US" smtClean="0"/>
              <a:t>2021. 9. 26.</a:t>
            </a:fld>
            <a:endParaRPr kumimoji="1" lang="ko-Kore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7D0AE-CE45-9045-B968-3AEE8CF2C4B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270265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467" y="914400"/>
            <a:ext cx="7863963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365701" y="1974855"/>
            <a:ext cx="12343597" cy="9747251"/>
          </a:xfrm>
        </p:spPr>
        <p:txBody>
          <a:bodyPr anchor="t"/>
          <a:lstStyle>
            <a:lvl1pPr marL="0" indent="0">
              <a:buNone/>
              <a:defRPr sz="6400"/>
            </a:lvl1pPr>
            <a:lvl2pPr marL="914377" indent="0">
              <a:buNone/>
              <a:defRPr sz="5600"/>
            </a:lvl2pPr>
            <a:lvl3pPr marL="1828756" indent="0">
              <a:buNone/>
              <a:defRPr sz="4800"/>
            </a:lvl3pPr>
            <a:lvl4pPr marL="2743133" indent="0">
              <a:buNone/>
              <a:defRPr sz="4000"/>
            </a:lvl4pPr>
            <a:lvl5pPr marL="3657507" indent="0">
              <a:buNone/>
              <a:defRPr sz="4000"/>
            </a:lvl5pPr>
            <a:lvl6pPr marL="4571886" indent="0">
              <a:buNone/>
              <a:defRPr sz="4000"/>
            </a:lvl6pPr>
            <a:lvl7pPr marL="5486263" indent="0">
              <a:buNone/>
              <a:defRPr sz="4000"/>
            </a:lvl7pPr>
            <a:lvl8pPr marL="6400640" indent="0">
              <a:buNone/>
              <a:defRPr sz="4000"/>
            </a:lvl8pPr>
            <a:lvl9pPr marL="7315017" indent="0">
              <a:buNone/>
              <a:defRPr sz="4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467" y="4114801"/>
            <a:ext cx="7863963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377" indent="0">
              <a:buNone/>
              <a:defRPr sz="2800"/>
            </a:lvl2pPr>
            <a:lvl3pPr marL="1828756" indent="0">
              <a:buNone/>
              <a:defRPr sz="2400"/>
            </a:lvl3pPr>
            <a:lvl4pPr marL="2743133" indent="0">
              <a:buNone/>
              <a:defRPr sz="2000"/>
            </a:lvl4pPr>
            <a:lvl5pPr marL="3657507" indent="0">
              <a:buNone/>
              <a:defRPr sz="2000"/>
            </a:lvl5pPr>
            <a:lvl6pPr marL="4571886" indent="0">
              <a:buNone/>
              <a:defRPr sz="2000"/>
            </a:lvl6pPr>
            <a:lvl7pPr marL="5486263" indent="0">
              <a:buNone/>
              <a:defRPr sz="2000"/>
            </a:lvl7pPr>
            <a:lvl8pPr marL="6400640" indent="0">
              <a:buNone/>
              <a:defRPr sz="2000"/>
            </a:lvl8pPr>
            <a:lvl9pPr marL="7315017" indent="0">
              <a:buNone/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1F041-D29B-8C4F-81D4-F6B9816EE8A8}" type="datetimeFigureOut">
              <a:rPr kumimoji="1" lang="ko-Kore-KR" altLang="en-US" smtClean="0"/>
              <a:t>2021. 9. 26.</a:t>
            </a:fld>
            <a:endParaRPr kumimoji="1" lang="ko-Kore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7D0AE-CE45-9045-B968-3AEE8CF2C4B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818580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6291" y="730251"/>
            <a:ext cx="21029831" cy="2651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6291" y="3651251"/>
            <a:ext cx="21029831" cy="8702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676291" y="12712701"/>
            <a:ext cx="5486043" cy="73025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61F041-D29B-8C4F-81D4-F6B9816EE8A8}" type="datetimeFigureOut">
              <a:rPr kumimoji="1" lang="ko-Kore-KR" altLang="en-US" smtClean="0"/>
              <a:t>2021. 9. 26.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76675" y="12712701"/>
            <a:ext cx="8229064" cy="73025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220079" y="12712701"/>
            <a:ext cx="5486043" cy="73025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E7D0AE-CE45-9045-B968-3AEE8CF2C4B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497897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1828756" rtl="0" eaLnBrk="1" latinLnBrk="0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7" indent="-457187" algn="l" defTabSz="1828756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566" indent="-457187" algn="l" defTabSz="1828756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5943" indent="-457187" algn="l" defTabSz="1828756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320" indent="-457187" algn="l" defTabSz="1828756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697" indent="-457187" algn="l" defTabSz="1828756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076" indent="-457187" algn="l" defTabSz="1828756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453" indent="-457187" algn="l" defTabSz="1828756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7827" indent="-457187" algn="l" defTabSz="1828756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206" indent="-457187" algn="l" defTabSz="1828756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756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377" algn="l" defTabSz="1828756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756" algn="l" defTabSz="1828756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133" algn="l" defTabSz="1828756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507" algn="l" defTabSz="1828756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886" algn="l" defTabSz="1828756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263" algn="l" defTabSz="1828756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640" algn="l" defTabSz="1828756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017" algn="l" defTabSz="1828756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4.pn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hyperlink" Target="https://ai.googleblog.com/2021/06/extending-contrastive-learning-to.html" TargetMode="Externa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hyperlink" Target="https://parajain.github.io/metric_learning_tutorial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19">
            <a:extLst>
              <a:ext uri="{FF2B5EF4-FFF2-40B4-BE49-F238E27FC236}">
                <a16:creationId xmlns:a16="http://schemas.microsoft.com/office/drawing/2014/main" id="{D9A90743-360F-9F47-81AC-6C2ED2F39B42}"/>
              </a:ext>
            </a:extLst>
          </p:cNvPr>
          <p:cNvSpPr/>
          <p:nvPr/>
        </p:nvSpPr>
        <p:spPr>
          <a:xfrm>
            <a:off x="2743020" y="2821583"/>
            <a:ext cx="17526000" cy="31803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algn="r">
              <a:defRPr sz="7500" spc="-75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ore-KR" sz="8000" b="1" dirty="0">
                <a:sym typeface="SpoqaHanSans-Bold"/>
              </a:rPr>
              <a:t>Deep Metric Learning</a:t>
            </a:r>
            <a:endParaRPr lang="en-US" altLang="ko-KR" sz="3200" b="1" dirty="0">
              <a:solidFill>
                <a:srgbClr val="ED234B"/>
              </a:solidFill>
              <a:latin typeface="SpoqaHanSans-Bold" panose="020B0500000000000000" pitchFamily="34" charset="-128"/>
              <a:ea typeface="SpoqaHanSans-Bold" panose="020B0500000000000000" pitchFamily="34" charset="-128"/>
            </a:endParaRPr>
          </a:p>
          <a:p>
            <a:pPr algn="r">
              <a:defRPr sz="4000" spc="-3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-US" altLang="ko-KR" b="1" dirty="0">
              <a:solidFill>
                <a:srgbClr val="ED234B"/>
              </a:solidFill>
              <a:latin typeface="SpoqaHanSans-Bold" panose="020B0500000000000000" pitchFamily="34" charset="-128"/>
              <a:ea typeface="SpoqaHanSans-Bold" panose="020B0500000000000000" pitchFamily="34" charset="-128"/>
            </a:endParaRPr>
          </a:p>
          <a:p>
            <a:pPr algn="r">
              <a:defRPr sz="4000" spc="-3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-US" altLang="ko-KR" b="1" dirty="0">
              <a:solidFill>
                <a:srgbClr val="ED234B"/>
              </a:solidFill>
              <a:latin typeface="SpoqaHanSans-Bold" panose="020B0500000000000000" pitchFamily="34" charset="-128"/>
              <a:ea typeface="SpoqaHanSans-Bold" panose="020B0500000000000000" pitchFamily="34" charset="-128"/>
            </a:endParaRPr>
          </a:p>
          <a:p>
            <a:pPr algn="r">
              <a:defRPr sz="4000" spc="-3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b="1" dirty="0">
                <a:solidFill>
                  <a:srgbClr val="ED234B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1</a:t>
            </a:r>
            <a:r>
              <a:rPr b="1" dirty="0">
                <a:solidFill>
                  <a:srgbClr val="ED234B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 </a:t>
            </a:r>
            <a:r>
              <a:rPr lang="en-US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Metric Learning</a:t>
            </a:r>
            <a:endParaRPr b="1" dirty="0">
              <a:latin typeface="SpoqaHanSans-Bold" panose="020B0500000000000000" pitchFamily="34" charset="-128"/>
              <a:ea typeface="SpoqaHanSans-Bold" panose="020B0500000000000000" pitchFamily="34" charset="-128"/>
            </a:endParaRPr>
          </a:p>
        </p:txBody>
      </p:sp>
      <p:sp>
        <p:nvSpPr>
          <p:cNvPr id="11" name="슬라이드 번호 개체 틀 4">
            <a:extLst>
              <a:ext uri="{FF2B5EF4-FFF2-40B4-BE49-F238E27FC236}">
                <a16:creationId xmlns:a16="http://schemas.microsoft.com/office/drawing/2014/main" id="{15937215-6709-9140-A65A-D0C628A70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1</a:t>
            </a:fld>
            <a:endParaRPr kumimoji="1" lang="ko-Kore-KR" altLang="en-US" sz="150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EAC1D2C-13F2-6B48-920F-0D682217455A}"/>
              </a:ext>
            </a:extLst>
          </p:cNvPr>
          <p:cNvSpPr/>
          <p:nvPr/>
        </p:nvSpPr>
        <p:spPr>
          <a:xfrm>
            <a:off x="-1" y="3886200"/>
            <a:ext cx="5486043" cy="9829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 anchorCtr="1"/>
          <a:lstStyle/>
          <a:p>
            <a:pPr algn="ctr"/>
            <a:endParaRPr kumimoji="1" lang="ko-Kore-KR" altLang="en-US" sz="85700" b="1" dirty="0">
              <a:solidFill>
                <a:schemeClr val="tx1"/>
              </a:solidFill>
              <a:latin typeface="Matura MT Script Capitals" panose="03020802060602070202" pitchFamily="66" charset="0"/>
              <a:ea typeface="Spoqa Han Sans Neo Bold" panose="020B0500000000000000" pitchFamily="34" charset="-128"/>
              <a:cs typeface="APPLE CHANCERY" panose="03020702040506060504" pitchFamily="66" charset="-79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BF8C0A3-F4E5-2C4B-B096-FCC01DAC7E4A}"/>
              </a:ext>
            </a:extLst>
          </p:cNvPr>
          <p:cNvSpPr/>
          <p:nvPr/>
        </p:nvSpPr>
        <p:spPr>
          <a:xfrm>
            <a:off x="-1884128" y="2671365"/>
            <a:ext cx="7135856" cy="13849945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kumimoji="1" lang="en-US" altLang="ko-Kore-KR" sz="90000" b="1" spc="-300" dirty="0">
                <a:solidFill>
                  <a:schemeClr val="accent3">
                    <a:lumMod val="50000"/>
                  </a:schemeClr>
                </a:solidFill>
                <a:latin typeface="Impact" panose="020B0806030902050204" pitchFamily="34" charset="0"/>
                <a:ea typeface="Silom" pitchFamily="2" charset="-34"/>
                <a:cs typeface="Silom" pitchFamily="2" charset="-34"/>
              </a:rPr>
              <a:t>1</a:t>
            </a:r>
            <a:endParaRPr kumimoji="1" lang="ko-Kore-KR" altLang="en-US" sz="90000" b="1" spc="-300" dirty="0">
              <a:solidFill>
                <a:schemeClr val="accent3">
                  <a:lumMod val="50000"/>
                </a:schemeClr>
              </a:solidFill>
              <a:latin typeface="Impact" panose="020B0806030902050204" pitchFamily="34" charset="0"/>
              <a:ea typeface="Spoqa Han Sans Neo Bold" panose="020B0500000000000000" pitchFamily="34" charset="-128"/>
              <a:cs typeface="Silom" pitchFamily="2" charset="-34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563D908-CC65-AF4B-B089-615712ADB078}"/>
              </a:ext>
            </a:extLst>
          </p:cNvPr>
          <p:cNvSpPr/>
          <p:nvPr/>
        </p:nvSpPr>
        <p:spPr>
          <a:xfrm>
            <a:off x="3367601" y="2804716"/>
            <a:ext cx="6080583" cy="13849945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kumimoji="1" lang="en-US" altLang="ko-Kore-KR" sz="90000" b="1" spc="-300" dirty="0">
                <a:solidFill>
                  <a:schemeClr val="accent3">
                    <a:lumMod val="50000"/>
                  </a:schemeClr>
                </a:solidFill>
                <a:latin typeface="Impact" panose="020B0806030902050204" pitchFamily="34" charset="0"/>
                <a:ea typeface="Silom" pitchFamily="2" charset="-34"/>
                <a:cs typeface="Silom" pitchFamily="2" charset="-34"/>
              </a:rPr>
              <a:t>4</a:t>
            </a:r>
            <a:endParaRPr kumimoji="1" lang="ko-Kore-KR" altLang="en-US" sz="90000" b="1" spc="-300" dirty="0">
              <a:solidFill>
                <a:schemeClr val="accent3">
                  <a:lumMod val="50000"/>
                </a:schemeClr>
              </a:solidFill>
              <a:latin typeface="Impact" panose="020B0806030902050204" pitchFamily="34" charset="0"/>
              <a:ea typeface="Spoqa Han Sans Neo Bold" panose="020B0500000000000000" pitchFamily="34" charset="-128"/>
              <a:cs typeface="Silom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5725113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19">
            <a:extLst>
              <a:ext uri="{FF2B5EF4-FFF2-40B4-BE49-F238E27FC236}">
                <a16:creationId xmlns:a16="http://schemas.microsoft.com/office/drawing/2014/main" id="{D9A90743-360F-9F47-81AC-6C2ED2F39B42}"/>
              </a:ext>
            </a:extLst>
          </p:cNvPr>
          <p:cNvSpPr/>
          <p:nvPr/>
        </p:nvSpPr>
        <p:spPr>
          <a:xfrm>
            <a:off x="2743020" y="2821583"/>
            <a:ext cx="17526000" cy="31803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algn="r">
              <a:defRPr sz="7500" spc="-75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ore-KR" sz="8000" b="1" dirty="0">
                <a:sym typeface="SpoqaHanSans-Bold"/>
              </a:rPr>
              <a:t>Deep Metric Learning</a:t>
            </a:r>
            <a:endParaRPr lang="en-US" altLang="ko-KR" sz="3200" b="1" dirty="0">
              <a:solidFill>
                <a:srgbClr val="ED234B"/>
              </a:solidFill>
              <a:latin typeface="SpoqaHanSans-Bold" panose="020B0500000000000000" pitchFamily="34" charset="-128"/>
              <a:ea typeface="SpoqaHanSans-Bold" panose="020B0500000000000000" pitchFamily="34" charset="-128"/>
            </a:endParaRPr>
          </a:p>
          <a:p>
            <a:pPr algn="r">
              <a:defRPr sz="4000" spc="-3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-US" altLang="ko-KR" b="1" dirty="0">
              <a:solidFill>
                <a:srgbClr val="ED234B"/>
              </a:solidFill>
              <a:latin typeface="SpoqaHanSans-Bold" panose="020B0500000000000000" pitchFamily="34" charset="-128"/>
              <a:ea typeface="SpoqaHanSans-Bold" panose="020B0500000000000000" pitchFamily="34" charset="-128"/>
            </a:endParaRPr>
          </a:p>
          <a:p>
            <a:pPr algn="r">
              <a:defRPr sz="4000" spc="-3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-US" altLang="ko-KR" b="1" dirty="0">
              <a:solidFill>
                <a:srgbClr val="ED234B"/>
              </a:solidFill>
              <a:latin typeface="SpoqaHanSans-Bold" panose="020B0500000000000000" pitchFamily="34" charset="-128"/>
              <a:ea typeface="SpoqaHanSans-Bold" panose="020B0500000000000000" pitchFamily="34" charset="-128"/>
            </a:endParaRPr>
          </a:p>
          <a:p>
            <a:pPr algn="r">
              <a:defRPr sz="4000" spc="-3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b="1" dirty="0">
                <a:solidFill>
                  <a:srgbClr val="ED234B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2</a:t>
            </a:r>
            <a:r>
              <a:rPr b="1" dirty="0">
                <a:solidFill>
                  <a:srgbClr val="ED234B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 </a:t>
            </a:r>
            <a:r>
              <a:rPr lang="en-US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Deep Metric </a:t>
            </a:r>
            <a:r>
              <a:rPr lang="en-US" b="1" dirty="0" err="1">
                <a:latin typeface="SpoqaHanSans-Bold" panose="020B0500000000000000" pitchFamily="34" charset="-128"/>
                <a:ea typeface="SpoqaHanSans-Bold" panose="020B0500000000000000" pitchFamily="34" charset="-128"/>
              </a:rPr>
              <a:t>Learning의</a:t>
            </a:r>
            <a:r>
              <a:rPr lang="en-US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 </a:t>
            </a:r>
            <a:r>
              <a:rPr lang="en-US" b="1" dirty="0" err="1">
                <a:latin typeface="SpoqaHanSans-Bold" panose="020B0500000000000000" pitchFamily="34" charset="-128"/>
                <a:ea typeface="SpoqaHanSans-Bold" panose="020B0500000000000000" pitchFamily="34" charset="-128"/>
              </a:rPr>
              <a:t>종류</a:t>
            </a:r>
            <a:endParaRPr b="1" dirty="0">
              <a:latin typeface="SpoqaHanSans-Bold" panose="020B0500000000000000" pitchFamily="34" charset="-128"/>
              <a:ea typeface="SpoqaHanSans-Bold" panose="020B0500000000000000" pitchFamily="34" charset="-128"/>
            </a:endParaRPr>
          </a:p>
        </p:txBody>
      </p:sp>
      <p:sp>
        <p:nvSpPr>
          <p:cNvPr id="11" name="슬라이드 번호 개체 틀 4">
            <a:extLst>
              <a:ext uri="{FF2B5EF4-FFF2-40B4-BE49-F238E27FC236}">
                <a16:creationId xmlns:a16="http://schemas.microsoft.com/office/drawing/2014/main" id="{15937215-6709-9140-A65A-D0C628A70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10</a:t>
            </a:fld>
            <a:endParaRPr kumimoji="1" lang="ko-Kore-KR" altLang="en-US" sz="150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EAC1D2C-13F2-6B48-920F-0D682217455A}"/>
              </a:ext>
            </a:extLst>
          </p:cNvPr>
          <p:cNvSpPr/>
          <p:nvPr/>
        </p:nvSpPr>
        <p:spPr>
          <a:xfrm>
            <a:off x="-1" y="3886200"/>
            <a:ext cx="5486043" cy="9829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 anchorCtr="1"/>
          <a:lstStyle/>
          <a:p>
            <a:pPr algn="ctr"/>
            <a:endParaRPr kumimoji="1" lang="ko-Kore-KR" altLang="en-US" sz="85700" b="1" dirty="0">
              <a:solidFill>
                <a:schemeClr val="tx1"/>
              </a:solidFill>
              <a:latin typeface="Matura MT Script Capitals" panose="03020802060602070202" pitchFamily="66" charset="0"/>
              <a:ea typeface="Spoqa Han Sans Neo Bold" panose="020B0500000000000000" pitchFamily="34" charset="-128"/>
              <a:cs typeface="APPLE CHANCERY" panose="03020702040506060504" pitchFamily="66" charset="-79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BF8C0A3-F4E5-2C4B-B096-FCC01DAC7E4A}"/>
              </a:ext>
            </a:extLst>
          </p:cNvPr>
          <p:cNvSpPr/>
          <p:nvPr/>
        </p:nvSpPr>
        <p:spPr>
          <a:xfrm>
            <a:off x="-1884128" y="2671365"/>
            <a:ext cx="7135856" cy="13849945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kumimoji="1" lang="en-US" altLang="ko-Kore-KR" sz="90000" b="1" spc="-300" dirty="0">
                <a:solidFill>
                  <a:schemeClr val="accent3">
                    <a:lumMod val="50000"/>
                  </a:schemeClr>
                </a:solidFill>
                <a:latin typeface="Impact" panose="020B0806030902050204" pitchFamily="34" charset="0"/>
                <a:ea typeface="Silom" pitchFamily="2" charset="-34"/>
                <a:cs typeface="Silom" pitchFamily="2" charset="-34"/>
              </a:rPr>
              <a:t>1</a:t>
            </a:r>
            <a:endParaRPr kumimoji="1" lang="ko-Kore-KR" altLang="en-US" sz="90000" b="1" spc="-300" dirty="0">
              <a:solidFill>
                <a:schemeClr val="accent3">
                  <a:lumMod val="50000"/>
                </a:schemeClr>
              </a:solidFill>
              <a:latin typeface="Impact" panose="020B0806030902050204" pitchFamily="34" charset="0"/>
              <a:ea typeface="Spoqa Han Sans Neo Bold" panose="020B0500000000000000" pitchFamily="34" charset="-128"/>
              <a:cs typeface="Silom" pitchFamily="2" charset="-34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563D908-CC65-AF4B-B089-615712ADB078}"/>
              </a:ext>
            </a:extLst>
          </p:cNvPr>
          <p:cNvSpPr/>
          <p:nvPr/>
        </p:nvSpPr>
        <p:spPr>
          <a:xfrm>
            <a:off x="3367601" y="2804716"/>
            <a:ext cx="6080583" cy="13849945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kumimoji="1" lang="en-US" altLang="ko-Kore-KR" sz="90000" b="1" spc="-300" dirty="0">
                <a:solidFill>
                  <a:schemeClr val="accent3">
                    <a:lumMod val="50000"/>
                  </a:schemeClr>
                </a:solidFill>
                <a:latin typeface="Impact" panose="020B0806030902050204" pitchFamily="34" charset="0"/>
                <a:ea typeface="Silom" pitchFamily="2" charset="-34"/>
                <a:cs typeface="Silom" pitchFamily="2" charset="-34"/>
              </a:rPr>
              <a:t>4</a:t>
            </a:r>
            <a:endParaRPr kumimoji="1" lang="ko-Kore-KR" altLang="en-US" sz="90000" b="1" spc="-300" dirty="0">
              <a:solidFill>
                <a:schemeClr val="accent3">
                  <a:lumMod val="50000"/>
                </a:schemeClr>
              </a:solidFill>
              <a:latin typeface="Impact" panose="020B0806030902050204" pitchFamily="34" charset="0"/>
              <a:ea typeface="Spoqa Han Sans Neo Bold" panose="020B0500000000000000" pitchFamily="34" charset="-128"/>
              <a:cs typeface="Silom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056517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6499854" cy="487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b="1" dirty="0"/>
              <a:t>Metric learning</a:t>
            </a:r>
            <a:r>
              <a:rPr lang="ko-KR" altLang="en-US" b="1" dirty="0"/>
              <a:t>의</a:t>
            </a:r>
            <a:r>
              <a:rPr lang="en-US" altLang="ko-KR" b="1" dirty="0"/>
              <a:t> </a:t>
            </a:r>
            <a:r>
              <a:rPr lang="ko-KR" altLang="en-US" b="1" dirty="0"/>
              <a:t>구분 </a:t>
            </a:r>
            <a:r>
              <a:rPr lang="en-US" altLang="ko-KR" b="1" dirty="0"/>
              <a:t>(task</a:t>
            </a:r>
            <a:r>
              <a:rPr lang="ko-KR" altLang="en-US" b="1" dirty="0"/>
              <a:t>에 따라</a:t>
            </a:r>
            <a:r>
              <a:rPr lang="en-US" altLang="ko-KR" b="1" dirty="0"/>
              <a:t>)</a:t>
            </a:r>
          </a:p>
        </p:txBody>
      </p:sp>
      <p:sp>
        <p:nvSpPr>
          <p:cNvPr id="8" name="슬라이드 번호 개체 틀 4">
            <a:extLst>
              <a:ext uri="{FF2B5EF4-FFF2-40B4-BE49-F238E27FC236}">
                <a16:creationId xmlns:a16="http://schemas.microsoft.com/office/drawing/2014/main" id="{9F266784-E60F-C04C-837A-9B3815E8A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11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12" name="Shape 222">
            <a:extLst>
              <a:ext uri="{FF2B5EF4-FFF2-40B4-BE49-F238E27FC236}">
                <a16:creationId xmlns:a16="http://schemas.microsoft.com/office/drawing/2014/main" id="{F747883E-6DCE-7645-A58B-DC1222711690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14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3" name="Shape 223">
            <a:extLst>
              <a:ext uri="{FF2B5EF4-FFF2-40B4-BE49-F238E27FC236}">
                <a16:creationId xmlns:a16="http://schemas.microsoft.com/office/drawing/2014/main" id="{58EF0780-999B-1D4F-AF96-416DBA183A9C}"/>
              </a:ext>
            </a:extLst>
          </p:cNvPr>
          <p:cNvSpPr/>
          <p:nvPr/>
        </p:nvSpPr>
        <p:spPr>
          <a:xfrm>
            <a:off x="20828000" y="2200124"/>
            <a:ext cx="2540000" cy="10900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000" dirty="0">
                <a:sym typeface="SpoqaHanSans-Bold"/>
              </a:rPr>
              <a:t>Deep Metric Learning</a:t>
            </a:r>
          </a:p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" altLang="ko-Kore-KR" sz="2000" dirty="0">
              <a:sym typeface="SpoqaHanSans-Bold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FC0D183-C933-E743-8CFB-8F0B5B812233}"/>
              </a:ext>
            </a:extLst>
          </p:cNvPr>
          <p:cNvSpPr/>
          <p:nvPr/>
        </p:nvSpPr>
        <p:spPr>
          <a:xfrm>
            <a:off x="1761793" y="3036785"/>
            <a:ext cx="18002201" cy="104613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2800" b="1" dirty="0">
                <a:solidFill>
                  <a:srgbClr val="53585F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  <a:sym typeface="Wingdings" pitchFamily="2" charset="2"/>
              </a:rPr>
              <a:t>Pair-wise loss</a:t>
            </a:r>
          </a:p>
          <a:p>
            <a:pPr marL="914342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(positive) D(f(A), f(A’)) &lt;&lt; 0</a:t>
            </a:r>
            <a:r>
              <a:rPr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 </a:t>
            </a:r>
            <a:r>
              <a:rPr lang="en-US" altLang="ko-Kore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(negative) D(f(A), f(B)) &gt;&gt; 0</a:t>
            </a:r>
          </a:p>
          <a:p>
            <a:pPr marL="914342" lvl="1" indent="-457200">
              <a:lnSpc>
                <a:spcPct val="150000"/>
              </a:lnSpc>
              <a:buFont typeface="Wingdings" pitchFamily="2" charset="2"/>
              <a:buChar char="à"/>
            </a:pPr>
            <a:r>
              <a:rPr lang="ko-Kore-KR" altLang="en-US" sz="2800" b="1" dirty="0">
                <a:solidFill>
                  <a:srgbClr val="53585F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  <a:sym typeface="Wingdings" pitchFamily="2" charset="2"/>
              </a:rPr>
              <a:t>전통적인 방식</a:t>
            </a:r>
            <a:r>
              <a:rPr lang="en-US" altLang="ko-Kore-KR" sz="2800" b="1" dirty="0">
                <a:solidFill>
                  <a:srgbClr val="53585F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  <a:sym typeface="Wingdings" pitchFamily="2" charset="2"/>
              </a:rPr>
              <a:t>: Contrastive loss (binary)</a:t>
            </a:r>
          </a:p>
          <a:p>
            <a:pPr marL="914342" lvl="1" indent="-457200">
              <a:lnSpc>
                <a:spcPct val="150000"/>
              </a:lnSpc>
              <a:buFont typeface="Wingdings" pitchFamily="2" charset="2"/>
              <a:buChar char="à"/>
            </a:pPr>
            <a:r>
              <a:rPr lang="ko-Kore-KR" altLang="en-US" sz="2800" b="1" dirty="0">
                <a:solidFill>
                  <a:srgbClr val="53585F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  <a:sym typeface="Wingdings" pitchFamily="2" charset="2"/>
              </a:rPr>
              <a:t>발전된 방식</a:t>
            </a:r>
            <a:r>
              <a:rPr lang="en-US" altLang="ko-Kore-KR" sz="2800" b="1" dirty="0">
                <a:solidFill>
                  <a:srgbClr val="53585F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  <a:sym typeface="Wingdings" pitchFamily="2" charset="2"/>
              </a:rPr>
              <a:t>: NCE loss, </a:t>
            </a:r>
            <a:r>
              <a:rPr lang="en-US" altLang="ko-Kore-KR" sz="2800" b="1" dirty="0" err="1">
                <a:solidFill>
                  <a:srgbClr val="53585F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  <a:sym typeface="Wingdings" pitchFamily="2" charset="2"/>
              </a:rPr>
              <a:t>InfoNCE</a:t>
            </a:r>
            <a:r>
              <a:rPr lang="en-US" altLang="ko-Kore-KR" sz="2800" b="1" dirty="0">
                <a:solidFill>
                  <a:srgbClr val="53585F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  <a:sym typeface="Wingdings" pitchFamily="2" charset="2"/>
              </a:rPr>
              <a:t> loss </a:t>
            </a:r>
            <a:r>
              <a:rPr lang="ko-Kore-KR" altLang="en-US" sz="2800" b="1" dirty="0">
                <a:solidFill>
                  <a:srgbClr val="53585F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  <a:sym typeface="Wingdings" pitchFamily="2" charset="2"/>
              </a:rPr>
              <a:t>등</a:t>
            </a:r>
            <a:endParaRPr lang="en-US" altLang="ko-Kore-KR" sz="28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r>
              <a:rPr lang="en-US" altLang="ko-Kore-KR" sz="2800" b="1" dirty="0">
                <a:solidFill>
                  <a:srgbClr val="53585F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  <a:sym typeface="Wingdings" pitchFamily="2" charset="2"/>
              </a:rPr>
              <a:t> Multi-class</a:t>
            </a:r>
          </a:p>
          <a:p>
            <a:pPr marL="1371487" lvl="2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2800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Softmax</a:t>
            </a:r>
            <a:r>
              <a:rPr lang="en-US" altLang="ko-Kore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 </a:t>
            </a:r>
            <a:r>
              <a:rPr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(</a:t>
            </a:r>
            <a:r>
              <a:rPr lang="en-US" altLang="ko-KR" sz="2800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LogSumExp</a:t>
            </a:r>
            <a:r>
              <a:rPr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)</a:t>
            </a:r>
            <a:r>
              <a:rPr lang="en-US" altLang="ko-Kore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 </a:t>
            </a:r>
            <a:r>
              <a:rPr lang="ko-Kore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기반</a:t>
            </a:r>
            <a:r>
              <a:rPr lang="en-US" altLang="ko-Kore-KR" sz="2800" b="1" dirty="0">
                <a:solidFill>
                  <a:srgbClr val="53585F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  <a:sym typeface="Wingdings" pitchFamily="2" charset="2"/>
              </a:rPr>
              <a:t>: </a:t>
            </a:r>
            <a:r>
              <a:rPr lang="en-US" altLang="ko-Kore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A-</a:t>
            </a:r>
            <a:r>
              <a:rPr lang="en-US" altLang="ko-Kore-KR" sz="2800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softmax</a:t>
            </a:r>
            <a:r>
              <a:rPr lang="en-US" altLang="ko-Kore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, Large margin cosine loss </a:t>
            </a:r>
            <a:r>
              <a:rPr lang="ko-Kore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등</a:t>
            </a:r>
            <a:endParaRPr lang="en-US" altLang="ko-Kore-KR" sz="28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endParaRPr lang="en-US" altLang="ko-Kore-KR" b="1" dirty="0">
              <a:solidFill>
                <a:srgbClr val="53585F"/>
              </a:solidFill>
              <a:latin typeface="Spoqa Han Sans Neo Bold" panose="020B0500000000000000" pitchFamily="34" charset="-128"/>
              <a:ea typeface="Spoqa Han Sans Neo Bold" panose="020B0500000000000000" pitchFamily="34" charset="-128"/>
            </a:endParaRPr>
          </a:p>
          <a:p>
            <a:pPr>
              <a:lnSpc>
                <a:spcPct val="150000"/>
              </a:lnSpc>
            </a:pPr>
            <a:r>
              <a:rPr lang="en-US" altLang="ko-Kore-KR" sz="2800" b="1" dirty="0">
                <a:solidFill>
                  <a:srgbClr val="53585F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Triplet loss</a:t>
            </a:r>
          </a:p>
          <a:p>
            <a:pPr marL="1028642" lvl="1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f(A), f(A’), f(B) </a:t>
            </a:r>
            <a:r>
              <a:rPr lang="ko-Kore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동시에 받아 계산</a:t>
            </a:r>
            <a:r>
              <a:rPr lang="en-US" altLang="ko-Kore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 D(f(A), f(A’)) &lt; D(f(A), f(B))</a:t>
            </a:r>
          </a:p>
          <a:p>
            <a:pPr lvl="1">
              <a:lnSpc>
                <a:spcPct val="150000"/>
              </a:lnSpc>
            </a:pPr>
            <a:r>
              <a:rPr lang="en-US" altLang="ko-Kore-KR" sz="2800" b="1" dirty="0">
                <a:solidFill>
                  <a:srgbClr val="53585F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  <a:sym typeface="Wingdings" pitchFamily="2" charset="2"/>
              </a:rPr>
              <a:t> </a:t>
            </a:r>
            <a:r>
              <a:rPr lang="ko-Kore-KR" altLang="en-US" sz="2800" b="1" dirty="0">
                <a:solidFill>
                  <a:srgbClr val="53585F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전통적인 방식</a:t>
            </a:r>
            <a:r>
              <a:rPr lang="en-US" altLang="ko-Kore-KR" sz="2800" b="1" dirty="0">
                <a:solidFill>
                  <a:srgbClr val="53585F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: Triplet loss </a:t>
            </a:r>
            <a:r>
              <a:rPr lang="en-US" altLang="ko-KR" sz="2800" b="1" dirty="0">
                <a:solidFill>
                  <a:srgbClr val="53585F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(binary)</a:t>
            </a:r>
            <a:endParaRPr lang="en-US" altLang="ko-Kore-KR" sz="28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pPr>
              <a:lnSpc>
                <a:spcPct val="150000"/>
              </a:lnSpc>
            </a:pPr>
            <a:endParaRPr lang="en-US" altLang="ko-Kore-KR" sz="2000" b="1" dirty="0">
              <a:solidFill>
                <a:srgbClr val="53585F"/>
              </a:solidFill>
              <a:latin typeface="Spoqa Han Sans Neo Bold" panose="020B0500000000000000" pitchFamily="34" charset="-128"/>
              <a:ea typeface="Spoqa Han Sans Neo Bold" panose="020B0500000000000000" pitchFamily="34" charset="-128"/>
            </a:endParaRPr>
          </a:p>
          <a:p>
            <a:pPr>
              <a:lnSpc>
                <a:spcPct val="150000"/>
              </a:lnSpc>
            </a:pPr>
            <a:r>
              <a:rPr lang="en-US" altLang="ko-Kore-KR" sz="2800" b="1" dirty="0">
                <a:solidFill>
                  <a:srgbClr val="53585F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  <a:sym typeface="Wingdings" pitchFamily="2" charset="2"/>
              </a:rPr>
              <a:t>	 Multi-class / continuous class</a:t>
            </a:r>
          </a:p>
          <a:p>
            <a:pPr marL="1371487" lvl="2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N-pairs loss: triplet loss</a:t>
            </a:r>
            <a:r>
              <a:rPr lang="ko-Kore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를 일반화하여</a:t>
            </a:r>
            <a:r>
              <a:rPr lang="en-US" altLang="ko-Kore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 multiple negative sample</a:t>
            </a:r>
            <a:r>
              <a:rPr lang="ko-Kore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로 확장</a:t>
            </a:r>
            <a:endParaRPr lang="en-US" altLang="ko-Kore-KR" sz="28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  <a:sym typeface="Wingdings" pitchFamily="2" charset="2"/>
            </a:endParaRPr>
          </a:p>
          <a:p>
            <a:pPr marL="1371487" lvl="2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Log-ratio loss: triplet loss</a:t>
            </a:r>
            <a:r>
              <a:rPr lang="ko-Kore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를 기반으로 </a:t>
            </a:r>
            <a:r>
              <a:rPr lang="en-US" altLang="ko-Kore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r</a:t>
            </a:r>
            <a:r>
              <a:rPr lang="en-US" altLang="ko-Kore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egression, continuous label</a:t>
            </a:r>
            <a:r>
              <a:rPr lang="ko-Kore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로 적용 가능하게 확장</a:t>
            </a:r>
            <a:endParaRPr lang="en-US" altLang="ko-Kore-KR" sz="28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pPr>
              <a:lnSpc>
                <a:spcPct val="150000"/>
              </a:lnSpc>
            </a:pPr>
            <a:endParaRPr lang="en-US" altLang="ko-Kore-KR" sz="2000" b="1" dirty="0">
              <a:solidFill>
                <a:srgbClr val="53585F"/>
              </a:solidFill>
              <a:latin typeface="Spoqa Han Sans Neo Bold" panose="020B0500000000000000" pitchFamily="34" charset="-128"/>
              <a:ea typeface="Spoqa Han Sans Neo Bold" panose="020B0500000000000000" pitchFamily="34" charset="-128"/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ore-KR" sz="2800" b="1" dirty="0">
                <a:solidFill>
                  <a:srgbClr val="53585F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  <a:sym typeface="Wingdings" pitchFamily="2" charset="2"/>
              </a:rPr>
              <a:t>Instance-level discrimination</a:t>
            </a:r>
          </a:p>
          <a:p>
            <a:pPr marL="1371487" lvl="2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class</a:t>
            </a:r>
            <a:r>
              <a:rPr lang="ko-Kore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를 인위적으로 생성하는 것이 아닌</a:t>
            </a:r>
            <a:r>
              <a:rPr lang="en-US" altLang="ko-Kore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, instance</a:t>
            </a:r>
            <a:r>
              <a:rPr lang="ko-Kore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를 기반으로 학습</a:t>
            </a:r>
            <a:endParaRPr lang="en-US" altLang="ko-Kore-KR" sz="28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  <p:pic>
        <p:nvPicPr>
          <p:cNvPr id="14" name="Picture 2" descr="Symmetry 11 01066 g005 550">
            <a:extLst>
              <a:ext uri="{FF2B5EF4-FFF2-40B4-BE49-F238E27FC236}">
                <a16:creationId xmlns:a16="http://schemas.microsoft.com/office/drawing/2014/main" id="{AA21209F-F2E3-0447-AB53-FBC11C7A9C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57263" y="-19292"/>
            <a:ext cx="7238874" cy="360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21702316-A399-2041-ACE6-70F48EAF8761}"/>
              </a:ext>
            </a:extLst>
          </p:cNvPr>
          <p:cNvSpPr/>
          <p:nvPr/>
        </p:nvSpPr>
        <p:spPr>
          <a:xfrm>
            <a:off x="11752626" y="3732988"/>
            <a:ext cx="959678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ore-KR" sz="14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Kaya, </a:t>
            </a:r>
            <a:r>
              <a:rPr lang="en" altLang="ko-Kore-KR" sz="1400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Mahmut</a:t>
            </a:r>
            <a:r>
              <a:rPr lang="en" altLang="ko-Kore-KR" sz="14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 and Hasan </a:t>
            </a:r>
            <a:r>
              <a:rPr lang="en" altLang="ko-Kore-KR" sz="1400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Şakir</a:t>
            </a:r>
            <a:r>
              <a:rPr lang="en" altLang="ko-Kore-KR" sz="14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Bilge. "Deep metric learning: A survey." Symmetry 11.9 (2019): 1066.</a:t>
            </a:r>
            <a:endParaRPr lang="ko-Kore-KR" altLang="en-US" sz="14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  <p:pic>
        <p:nvPicPr>
          <p:cNvPr id="39938" name="Picture 2" descr="Figure 1: Visual representation of a gradient descent step for each of the compared losses: Contrastive loss [16], triplet loss [2],multi-class N-pair loss [15] and the proposed Constellation loss .Each color represent a different class">
            <a:extLst>
              <a:ext uri="{FF2B5EF4-FFF2-40B4-BE49-F238E27FC236}">
                <a16:creationId xmlns:a16="http://schemas.microsoft.com/office/drawing/2014/main" id="{712C31B2-1061-4347-8925-3DAE7A239B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98160" y="4139550"/>
            <a:ext cx="7505853" cy="3737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39BE769-F6AA-E44F-9150-E899B84583F1}"/>
              </a:ext>
            </a:extLst>
          </p:cNvPr>
          <p:cNvSpPr/>
          <p:nvPr/>
        </p:nvSpPr>
        <p:spPr>
          <a:xfrm>
            <a:off x="13710913" y="7876574"/>
            <a:ext cx="1028034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" altLang="ko-Kore-KR" dirty="0">
                <a:solidFill>
                  <a:srgbClr val="53585F"/>
                </a:solidFill>
                <a:latin typeface="Arial" panose="020B0604020202020204" pitchFamily="34" charset="0"/>
              </a:rPr>
              <a:t>Image is from </a:t>
            </a:r>
            <a:r>
              <a:rPr lang="en" altLang="ko-Kore-KR" dirty="0" err="1">
                <a:solidFill>
                  <a:srgbClr val="53585F"/>
                </a:solidFill>
                <a:latin typeface="Arial" panose="020B0604020202020204" pitchFamily="34" charset="0"/>
              </a:rPr>
              <a:t>Medela</a:t>
            </a:r>
            <a:r>
              <a:rPr lang="en" altLang="ko-Kore-KR" dirty="0">
                <a:solidFill>
                  <a:srgbClr val="53585F"/>
                </a:solidFill>
                <a:latin typeface="Arial" panose="020B0604020202020204" pitchFamily="34" charset="0"/>
              </a:rPr>
              <a:t>, Alfonso, and </a:t>
            </a:r>
            <a:r>
              <a:rPr lang="en" altLang="ko-Kore-KR" dirty="0" err="1">
                <a:solidFill>
                  <a:srgbClr val="53585F"/>
                </a:solidFill>
                <a:latin typeface="Arial" panose="020B0604020202020204" pitchFamily="34" charset="0"/>
              </a:rPr>
              <a:t>Artzai</a:t>
            </a:r>
            <a:r>
              <a:rPr lang="en" altLang="ko-Kore-KR" dirty="0">
                <a:solidFill>
                  <a:srgbClr val="53585F"/>
                </a:solidFill>
                <a:latin typeface="Arial" panose="020B0604020202020204" pitchFamily="34" charset="0"/>
              </a:rPr>
              <a:t> </a:t>
            </a:r>
            <a:r>
              <a:rPr lang="en" altLang="ko-Kore-KR" dirty="0" err="1">
                <a:solidFill>
                  <a:srgbClr val="53585F"/>
                </a:solidFill>
                <a:latin typeface="Arial" panose="020B0604020202020204" pitchFamily="34" charset="0"/>
              </a:rPr>
              <a:t>Picon</a:t>
            </a:r>
            <a:r>
              <a:rPr lang="en" altLang="ko-Kore-KR" dirty="0">
                <a:solidFill>
                  <a:srgbClr val="53585F"/>
                </a:solidFill>
                <a:latin typeface="Arial" panose="020B0604020202020204" pitchFamily="34" charset="0"/>
              </a:rPr>
              <a:t>. "Constellation loss: Improving the efficiency of deep metric learning loss functions for optimal embedding." </a:t>
            </a:r>
            <a:r>
              <a:rPr lang="en" altLang="ko-Kore-KR" i="1" dirty="0" err="1">
                <a:solidFill>
                  <a:srgbClr val="53585F"/>
                </a:solidFill>
                <a:latin typeface="Arial" panose="020B0604020202020204" pitchFamily="34" charset="0"/>
              </a:rPr>
              <a:t>arXiv</a:t>
            </a:r>
            <a:r>
              <a:rPr lang="en" altLang="ko-Kore-KR" i="1" dirty="0">
                <a:solidFill>
                  <a:srgbClr val="53585F"/>
                </a:solidFill>
                <a:latin typeface="Arial" panose="020B0604020202020204" pitchFamily="34" charset="0"/>
              </a:rPr>
              <a:t> preprint arXiv:1905.10675</a:t>
            </a:r>
            <a:r>
              <a:rPr lang="en" altLang="ko-Kore-KR" dirty="0">
                <a:solidFill>
                  <a:srgbClr val="53585F"/>
                </a:solidFill>
                <a:latin typeface="Arial" panose="020B0604020202020204" pitchFamily="34" charset="0"/>
              </a:rPr>
              <a:t> (2019).</a:t>
            </a:r>
            <a:endParaRPr lang="ko-Kore-KR" altLang="en-US" dirty="0">
              <a:solidFill>
                <a:srgbClr val="53585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74785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6499854" cy="487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b="1" dirty="0"/>
              <a:t>Contrastive loss</a:t>
            </a:r>
          </a:p>
        </p:txBody>
      </p:sp>
      <p:sp>
        <p:nvSpPr>
          <p:cNvPr id="8" name="슬라이드 번호 개체 틀 4">
            <a:extLst>
              <a:ext uri="{FF2B5EF4-FFF2-40B4-BE49-F238E27FC236}">
                <a16:creationId xmlns:a16="http://schemas.microsoft.com/office/drawing/2014/main" id="{9F266784-E60F-C04C-837A-9B3815E8A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12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12" name="Shape 222">
            <a:extLst>
              <a:ext uri="{FF2B5EF4-FFF2-40B4-BE49-F238E27FC236}">
                <a16:creationId xmlns:a16="http://schemas.microsoft.com/office/drawing/2014/main" id="{F747883E-6DCE-7645-A58B-DC1222711690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14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3" name="Shape 223">
            <a:extLst>
              <a:ext uri="{FF2B5EF4-FFF2-40B4-BE49-F238E27FC236}">
                <a16:creationId xmlns:a16="http://schemas.microsoft.com/office/drawing/2014/main" id="{58EF0780-999B-1D4F-AF96-416DBA183A9C}"/>
              </a:ext>
            </a:extLst>
          </p:cNvPr>
          <p:cNvSpPr/>
          <p:nvPr/>
        </p:nvSpPr>
        <p:spPr>
          <a:xfrm>
            <a:off x="20828000" y="2200124"/>
            <a:ext cx="2540000" cy="10900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000" dirty="0">
                <a:sym typeface="SpoqaHanSans-Bold"/>
              </a:rPr>
              <a:t>Deep Metric Learning</a:t>
            </a:r>
          </a:p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" altLang="ko-Kore-KR" sz="2000" dirty="0">
              <a:sym typeface="SpoqaHanSans-Bold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5AA8C1E-C2E1-0646-AAF5-9728F0A76CDA}"/>
                  </a:ext>
                </a:extLst>
              </p:cNvPr>
              <p:cNvSpPr txBox="1"/>
              <p:nvPr/>
            </p:nvSpPr>
            <p:spPr>
              <a:xfrm>
                <a:off x="1968238" y="3574473"/>
                <a:ext cx="19537680" cy="86333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571500" indent="-5715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데이터 쌍</a:t>
                </a:r>
                <a:r>
                  <a:rPr kumimoji="1"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(pair)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ore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sSubPr>
                      <m:e>
                        <m:r>
                          <a:rPr kumimoji="1" lang="en-US" altLang="ko-Kore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𝑥</m:t>
                        </m:r>
                      </m:e>
                      <m:sub>
                        <m:r>
                          <a:rPr kumimoji="1" lang="en-US" altLang="ko-Kore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𝑖</m:t>
                        </m:r>
                      </m:sub>
                    </m:sSub>
                    <m:r>
                      <a:rPr kumimoji="1" lang="en-US" altLang="ko-Kore-KR" sz="32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, </m:t>
                    </m:r>
                    <m:sSub>
                      <m:sSubPr>
                        <m:ctrlPr>
                          <a:rPr kumimoji="1" lang="en-US" altLang="ko-Kore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sSubPr>
                      <m:e>
                        <m:r>
                          <a:rPr kumimoji="1" lang="en-US" altLang="ko-Kore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𝑥</m:t>
                        </m:r>
                      </m:e>
                      <m:sub>
                        <m:r>
                          <a:rPr kumimoji="1" lang="en-US" altLang="ko-Kore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𝑗</m:t>
                        </m:r>
                      </m:sub>
                    </m:sSub>
                    <m:r>
                      <a:rPr kumimoji="1" lang="en-US" altLang="ko-Kore-KR" sz="32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 </m:t>
                    </m:r>
                    <m:r>
                      <a:rPr kumimoji="1" lang="en-US" altLang="ko-Kore-KR" sz="32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~</m:t>
                    </m:r>
                    <m:r>
                      <a:rPr kumimoji="1" lang="en-US" altLang="ko-Kore-KR" sz="32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 </m:t>
                    </m:r>
                    <m:r>
                      <a:rPr kumimoji="1" lang="en-US" altLang="ko-Kore-KR" sz="32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𝑋</m:t>
                    </m:r>
                  </m:oMath>
                </a14:m>
                <a:r>
                  <a:rPr kumimoji="1"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가 주어졌을 때</a:t>
                </a:r>
                <a:r>
                  <a:rPr kumimoji="1"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, </a:t>
                </a:r>
                <a:br>
                  <a:rPr kumimoji="1"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</a:br>
                <a:r>
                  <a:rPr kumimoji="1"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positive, negative pair</a:t>
                </a:r>
                <a:r>
                  <a:rPr kumimoji="1"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로 묶는다</a:t>
                </a:r>
                <a:r>
                  <a:rPr kumimoji="1"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. </a:t>
                </a:r>
              </a:p>
              <a:p>
                <a:pPr marL="914342" lvl="1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Positive: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ore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sSubPr>
                      <m:e>
                        <m:r>
                          <a:rPr kumimoji="1" lang="en-US" altLang="ko-Kore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𝑦</m:t>
                        </m:r>
                      </m:e>
                      <m:sub>
                        <m:r>
                          <a:rPr kumimoji="1" lang="en-US" altLang="ko-Kore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𝑖𝑗</m:t>
                        </m:r>
                      </m:sub>
                    </m:sSub>
                    <m:r>
                      <a:rPr kumimoji="1" lang="en-US" altLang="ko-Kore-KR" sz="32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=1</m:t>
                    </m:r>
                  </m:oMath>
                </a14:m>
                <a:endParaRPr kumimoji="1" lang="en-US" altLang="ko-KR" sz="32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 marL="914342" lvl="1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Negative: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ore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sSubPr>
                      <m:e>
                        <m:r>
                          <a:rPr kumimoji="1" lang="en-US" altLang="ko-Kore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𝑦</m:t>
                        </m:r>
                      </m:e>
                      <m:sub>
                        <m:r>
                          <a:rPr kumimoji="1" lang="en-US" altLang="ko-Kore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𝑖𝑗</m:t>
                        </m:r>
                      </m:sub>
                    </m:sSub>
                    <m:r>
                      <a:rPr kumimoji="1" lang="en-US" altLang="ko-Kore-KR" sz="32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=</m:t>
                    </m:r>
                    <m:r>
                      <a:rPr kumimoji="1" lang="en-US" altLang="ko-Kore-KR" sz="32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0</m:t>
                    </m:r>
                  </m:oMath>
                </a14:m>
                <a:endParaRPr kumimoji="1" lang="en-US" altLang="ko-Kore-KR" sz="32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>
                  <a:lnSpc>
                    <a:spcPct val="150000"/>
                  </a:lnSpc>
                </a:pPr>
                <a:endParaRPr kumimoji="1" lang="en-US" altLang="ko-Kore-KR" sz="24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>
                  <a:lnSpc>
                    <a:spcPct val="150000"/>
                  </a:lnSpc>
                </a:pPr>
                <a:r>
                  <a:rPr kumimoji="1"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이때 </a:t>
                </a:r>
                <a:r>
                  <a:rPr kumimoji="1"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lo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ss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는 아래와 같다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.</a:t>
                </a:r>
                <a:endParaRPr kumimoji="1" lang="en-US" altLang="ko-Kore-KR" sz="32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 lvl="1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ko-Kore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sSupPr>
                        <m:e>
                          <m:r>
                            <a:rPr kumimoji="1" lang="en-US" altLang="ko-Kore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𝐿</m:t>
                          </m:r>
                        </m:e>
                        <m:sup>
                          <m:r>
                            <a:rPr kumimoji="1" lang="en-US" altLang="ko-Kore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𝑐𝑜𝑛𝑡𝑟𝑎𝑠𝑖𝑣𝑒</m:t>
                          </m:r>
                        </m:sup>
                      </m:sSup>
                      <m:d>
                        <m:dPr>
                          <m:ctrlPr>
                            <a:rPr kumimoji="1" lang="en-US" altLang="ko-Kore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dPr>
                        <m:e>
                          <m:r>
                            <a:rPr kumimoji="1" lang="en-US" altLang="ko-Kore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𝑖</m:t>
                          </m:r>
                          <m:r>
                            <a:rPr kumimoji="1" lang="en-US" altLang="ko-Kore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, </m:t>
                          </m:r>
                          <m:r>
                            <a:rPr kumimoji="1" lang="en-US" altLang="ko-Kore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𝑗</m:t>
                          </m:r>
                        </m:e>
                      </m:d>
                      <m:r>
                        <a:rPr kumimoji="1" lang="en-US" altLang="ko-Kore-KR" sz="36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=</m:t>
                      </m:r>
                      <m:func>
                        <m:funcPr>
                          <m:ctrlPr>
                            <a:rPr kumimoji="1" lang="en-US" altLang="ko-Kore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funcPr>
                        <m:fName>
                          <m:f>
                            <m:fPr>
                              <m:ctrlPr>
                                <a:rPr kumimoji="1" lang="en-US" altLang="ko-Kore-KR" sz="36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fPr>
                            <m:num>
                              <m:r>
                                <a:rPr kumimoji="1" lang="en-US" altLang="ko-Kore-KR" sz="36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1</m:t>
                              </m:r>
                            </m:num>
                            <m:den>
                              <m:r>
                                <a:rPr kumimoji="1" lang="en-US" altLang="ko-Kore-KR" sz="36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𝑁</m:t>
                              </m:r>
                            </m:den>
                          </m:f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kumimoji="1" lang="en-US" altLang="ko-Kore-KR" sz="36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naryPr>
                            <m:sub>
                              <m:r>
                                <a:rPr kumimoji="1" lang="en-US" altLang="ko-Kore-KR" sz="36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𝑖</m:t>
                              </m:r>
                            </m:sub>
                            <m:sup/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kumimoji="1" lang="en-US" altLang="ko-Kore-KR" sz="36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</m:ctrlPr>
                                </m:naryPr>
                                <m:sub>
                                  <m:r>
                                    <a:rPr kumimoji="1" lang="en-US" altLang="ko-Kore-KR" sz="36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𝑗</m:t>
                                  </m:r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kumimoji="1" lang="en-US" altLang="ko-Kore-KR" sz="3600" i="1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ore-KR" sz="3600" i="1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kumimoji="1" lang="en-US" altLang="ko-Kore-KR" sz="3600" i="1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  <m:t>𝑖𝑗</m:t>
                                      </m:r>
                                    </m:sub>
                                  </m:sSub>
                                  <m:r>
                                    <a:rPr kumimoji="1" lang="en-US" altLang="ko-Kore-KR" sz="36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𝑑</m:t>
                                  </m:r>
                                  <m:r>
                                    <a:rPr kumimoji="1" lang="en-US" altLang="ko-Kore-KR" sz="36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kumimoji="1" lang="en-US" altLang="ko-Kore-KR" sz="3600" i="1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ore-KR" sz="3600" i="1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ko-Kore-KR" sz="3600" i="1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kumimoji="1" lang="en-US" altLang="ko-Kore-KR" sz="36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, </m:t>
                                  </m:r>
                                  <m:sSub>
                                    <m:sSubPr>
                                      <m:ctrlPr>
                                        <a:rPr kumimoji="1" lang="en-US" altLang="ko-Kore-KR" sz="3600" i="1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ore-KR" sz="3600" i="1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ko-Kore-KR" sz="3600" i="1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kumimoji="1" lang="en-US" altLang="ko-Kore-KR" sz="36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) +</m:t>
                                  </m:r>
                                  <m:d>
                                    <m:dPr>
                                      <m:ctrlPr>
                                        <a:rPr kumimoji="1" lang="en-US" altLang="ko-Kore-KR" sz="3600" i="1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1" lang="en-US" altLang="ko-Kore-KR" sz="3600" i="1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  <m:t>1−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ko-Kore-KR" sz="3600" i="1">
                                              <a:solidFill>
                                                <a:srgbClr val="53585F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ko-Kore-KR" sz="3600" i="1">
                                              <a:solidFill>
                                                <a:srgbClr val="53585F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ko-Kore-KR" sz="3600" i="1">
                                              <a:solidFill>
                                                <a:srgbClr val="53585F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kumimoji="1" lang="en-US" altLang="ko-Kore-KR" sz="36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{</m:t>
                                  </m:r>
                                  <m:func>
                                    <m:funcPr>
                                      <m:ctrlPr>
                                        <a:rPr kumimoji="1" lang="en-US" altLang="ko-Kore-KR" sz="3600" i="1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kumimoji="1" lang="en-US" altLang="ko-Kore-KR" sz="360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" panose="020B0500000000000000" pitchFamily="34" charset="-128"/>
                                        </a:rPr>
                                        <m:t>max</m:t>
                                      </m:r>
                                    </m:fName>
                                    <m:e>
                                      <m:r>
                                        <a:rPr kumimoji="1" lang="en-US" altLang="ko-Kore-KR" sz="3600" i="1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  <m:t>(0,</m:t>
                                      </m:r>
                                    </m:e>
                                  </m:func>
                                  <m:r>
                                    <a:rPr kumimoji="1" lang="en-US" altLang="ko-Kore-KR" sz="36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 </m:t>
                                  </m:r>
                                  <m:r>
                                    <a:rPr kumimoji="1" lang="en-US" altLang="ko-Kore-KR" sz="36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𝛼</m:t>
                                  </m:r>
                                  <m:r>
                                    <a:rPr kumimoji="1" lang="en-US" altLang="ko-Kore-KR" sz="36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−</m:t>
                                  </m:r>
                                  <m:r>
                                    <a:rPr kumimoji="1" lang="en-US" altLang="ko-Kore-KR" sz="36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𝑑</m:t>
                                  </m:r>
                                  <m:r>
                                    <a:rPr kumimoji="1" lang="en-US" altLang="ko-Kore-KR" sz="36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kumimoji="1" lang="en-US" altLang="ko-Kore-KR" sz="3600" i="1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ore-KR" sz="3600" i="1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ko-Kore-KR" sz="3600" i="1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kumimoji="1" lang="en-US" altLang="ko-Kore-KR" sz="36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, </m:t>
                                  </m:r>
                                  <m:sSub>
                                    <m:sSubPr>
                                      <m:ctrlPr>
                                        <a:rPr kumimoji="1" lang="en-US" altLang="ko-Kore-KR" sz="3600" i="1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ore-KR" sz="3600" i="1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ko-Kore-KR" sz="3600" i="1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kumimoji="1" lang="en-US" altLang="ko-Kore-KR" sz="36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)</m:t>
                                  </m:r>
                                </m:e>
                              </m:nary>
                            </m:e>
                          </m:nary>
                          <m:r>
                            <a:rPr kumimoji="1" lang="en-US" altLang="ko-Kore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)</m:t>
                          </m:r>
                        </m:e>
                      </m:func>
                      <m:r>
                        <a:rPr kumimoji="1" lang="en-US" altLang="ko-Kore-KR" sz="36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}</m:t>
                      </m:r>
                    </m:oMath>
                  </m:oMathPara>
                </a14:m>
                <a:endParaRPr kumimoji="1" lang="en-US" altLang="ko-Kore-KR" sz="36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>
                  <a:lnSpc>
                    <a:spcPct val="150000"/>
                  </a:lnSpc>
                </a:pPr>
                <a:r>
                  <a:rPr kumimoji="1"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일반적으로</a:t>
                </a:r>
                <a:r>
                  <a:rPr kumimoji="1"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, </a:t>
                </a:r>
                <a14:m>
                  <m:oMath xmlns:m="http://schemas.openxmlformats.org/officeDocument/2006/math">
                    <m:r>
                      <a:rPr kumimoji="1" lang="en-US" altLang="ko-Kore-KR" sz="32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𝑑</m:t>
                    </m:r>
                    <m:d>
                      <m:dPr>
                        <m:ctrlPr>
                          <a:rPr kumimoji="1" lang="en-US" altLang="ko-Kore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ko-Kore-KR" sz="32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</m:ctrlPr>
                          </m:sSubPr>
                          <m:e>
                            <m:r>
                              <a:rPr kumimoji="1" lang="en-US" altLang="ko-Kore-KR" sz="32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ko-Kore-KR" sz="32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𝑖</m:t>
                            </m:r>
                          </m:sub>
                        </m:sSub>
                        <m:r>
                          <a:rPr kumimoji="1" lang="en-US" altLang="ko-Kore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, </m:t>
                        </m:r>
                        <m:sSub>
                          <m:sSubPr>
                            <m:ctrlPr>
                              <a:rPr kumimoji="1" lang="en-US" altLang="ko-Kore-KR" sz="32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</m:ctrlPr>
                          </m:sSubPr>
                          <m:e>
                            <m:r>
                              <a:rPr kumimoji="1" lang="en-US" altLang="ko-Kore-KR" sz="32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ko-Kore-KR" sz="32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kumimoji="1" lang="en-US" altLang="ko-Kore-KR" sz="32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=</m:t>
                    </m:r>
                    <m:sSubSup>
                      <m:sSubSupPr>
                        <m:ctrlPr>
                          <a:rPr kumimoji="1" lang="en-US" altLang="ko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sSubSupPr>
                      <m:e>
                        <m:d>
                          <m:dPr>
                            <m:begChr m:val="|"/>
                            <m:endChr m:val="|"/>
                            <m:ctrlPr>
                              <a:rPr kumimoji="1" lang="en-US" altLang="ko-KR" sz="3200" b="0" i="1" smtClean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kumimoji="1" lang="en-US" altLang="ko-KR" sz="3200" b="0" i="1" smtClean="0">
                                    <a:solidFill>
                                      <a:srgbClr val="53585F"/>
                                    </a:solidFill>
                                    <a:latin typeface="Cambria Math" panose="02040503050406030204" pitchFamily="18" charset="0"/>
                                    <a:ea typeface="Spoqa Han Sans Neo Bold" panose="020B0500000000000000" pitchFamily="34" charset="-128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ko-KR" sz="3200" b="0" i="1" smtClean="0">
                                    <a:solidFill>
                                      <a:srgbClr val="53585F"/>
                                    </a:solidFill>
                                    <a:latin typeface="Cambria Math" panose="02040503050406030204" pitchFamily="18" charset="0"/>
                                    <a:ea typeface="Spoqa Han Sans Neo Bold" panose="020B0500000000000000" pitchFamily="34" charset="-128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kumimoji="1" lang="en-US" altLang="ko-KR" sz="3200" b="0" i="1" smtClean="0">
                                        <a:solidFill>
                                          <a:srgbClr val="53585F"/>
                                        </a:solidFill>
                                        <a:latin typeface="Cambria Math" panose="02040503050406030204" pitchFamily="18" charset="0"/>
                                        <a:ea typeface="Spoqa Han Sans Neo Bold" panose="020B0500000000000000" pitchFamily="34" charset="-128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kumimoji="1" lang="en-US" altLang="ko-KR" sz="3200" b="0" i="1" smtClean="0">
                                            <a:solidFill>
                                              <a:srgbClr val="53585F"/>
                                            </a:solidFill>
                                            <a:latin typeface="Cambria Math" panose="02040503050406030204" pitchFamily="18" charset="0"/>
                                            <a:ea typeface="Spoqa Han Sans Neo Bold" panose="020B0500000000000000" pitchFamily="34" charset="-128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ko-KR" sz="3200" b="0" i="1" smtClean="0">
                                            <a:solidFill>
                                              <a:srgbClr val="53585F"/>
                                            </a:solidFill>
                                            <a:latin typeface="Cambria Math" panose="02040503050406030204" pitchFamily="18" charset="0"/>
                                            <a:ea typeface="Spoqa Han Sans Neo Bold" panose="020B0500000000000000" pitchFamily="34" charset="-128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kumimoji="1" lang="en-US" altLang="ko-KR" sz="3200" b="0" i="1" smtClean="0">
                                            <a:solidFill>
                                              <a:srgbClr val="53585F"/>
                                            </a:solidFill>
                                            <a:latin typeface="Cambria Math" panose="02040503050406030204" pitchFamily="18" charset="0"/>
                                            <a:ea typeface="Spoqa Han Sans Neo Bold" panose="020B0500000000000000" pitchFamily="34" charset="-128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kumimoji="1" lang="en-US" altLang="ko-KR" sz="3200" b="0" i="1" smtClean="0">
                                    <a:solidFill>
                                      <a:srgbClr val="53585F"/>
                                    </a:solidFill>
                                    <a:latin typeface="Cambria Math" panose="02040503050406030204" pitchFamily="18" charset="0"/>
                                    <a:ea typeface="Spoqa Han Sans Neo Bold" panose="020B0500000000000000" pitchFamily="34" charset="-128"/>
                                  </a:rPr>
                                  <m:t>−</m:t>
                                </m:r>
                                <m:r>
                                  <a:rPr kumimoji="1" lang="en-US" altLang="ko-KR" sz="3200" b="0" i="1" smtClean="0">
                                    <a:solidFill>
                                      <a:srgbClr val="53585F"/>
                                    </a:solidFill>
                                    <a:latin typeface="Cambria Math" panose="02040503050406030204" pitchFamily="18" charset="0"/>
                                    <a:ea typeface="Spoqa Han Sans Neo Bold" panose="020B0500000000000000" pitchFamily="34" charset="-128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kumimoji="1" lang="en-US" altLang="ko-KR" sz="3200" b="0" i="1" smtClean="0">
                                        <a:solidFill>
                                          <a:srgbClr val="53585F"/>
                                        </a:solidFill>
                                        <a:latin typeface="Cambria Math" panose="02040503050406030204" pitchFamily="18" charset="0"/>
                                        <a:ea typeface="Spoqa Han Sans Neo Bold" panose="020B0500000000000000" pitchFamily="34" charset="-128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kumimoji="1" lang="en-US" altLang="ko-KR" sz="3200" b="0" i="1" smtClean="0">
                                            <a:solidFill>
                                              <a:srgbClr val="53585F"/>
                                            </a:solidFill>
                                            <a:latin typeface="Cambria Math" panose="02040503050406030204" pitchFamily="18" charset="0"/>
                                            <a:ea typeface="Spoqa Han Sans Neo Bold" panose="020B0500000000000000" pitchFamily="34" charset="-128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ko-KR" sz="3200" b="0" i="1" smtClean="0">
                                            <a:solidFill>
                                              <a:srgbClr val="53585F"/>
                                            </a:solidFill>
                                            <a:latin typeface="Cambria Math" panose="02040503050406030204" pitchFamily="18" charset="0"/>
                                            <a:ea typeface="Spoqa Han Sans Neo Bold" panose="020B0500000000000000" pitchFamily="34" charset="-128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kumimoji="1" lang="en-US" altLang="ko-KR" sz="3200" b="0" i="1" smtClean="0">
                                            <a:solidFill>
                                              <a:srgbClr val="53585F"/>
                                            </a:solidFill>
                                            <a:latin typeface="Cambria Math" panose="02040503050406030204" pitchFamily="18" charset="0"/>
                                            <a:ea typeface="Spoqa Han Sans Neo Bold" panose="020B0500000000000000" pitchFamily="34" charset="-128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e>
                        </m:d>
                      </m:e>
                      <m:sub>
                        <m:r>
                          <a:rPr kumimoji="1" lang="en-US" altLang="ko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2</m:t>
                        </m:r>
                      </m:sub>
                      <m:sup>
                        <m:r>
                          <a:rPr kumimoji="1" lang="en-US" altLang="ko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2</m:t>
                        </m:r>
                      </m:sup>
                    </m:sSubSup>
                  </m:oMath>
                </a14:m>
                <a:r>
                  <a:rPr kumimoji="1"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이다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. (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 </a:t>
                </a:r>
                <a:r>
                  <a:rPr kumimoji="1"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Euclidean metric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)</a:t>
                </a:r>
              </a:p>
              <a:p>
                <a:pPr>
                  <a:lnSpc>
                    <a:spcPct val="150000"/>
                  </a:lnSpc>
                </a:pPr>
                <a:r>
                  <a:rPr kumimoji="1"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같은 쌍</a:t>
                </a:r>
                <a:r>
                  <a:rPr kumimoji="1"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(pos. pair)</a:t>
                </a:r>
                <a:r>
                  <a:rPr kumimoji="1"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은 거리가 </a:t>
                </a:r>
                <a:r>
                  <a:rPr kumimoji="1"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0</a:t>
                </a:r>
                <a:r>
                  <a:rPr kumimoji="1"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이 되도록</a:t>
                </a:r>
                <a:r>
                  <a:rPr kumimoji="1"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, </a:t>
                </a:r>
                <a:r>
                  <a:rPr kumimoji="1"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다른 쌍</a:t>
                </a:r>
                <a:r>
                  <a:rPr kumimoji="1"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(neg pair)</a:t>
                </a:r>
                <a:r>
                  <a:rPr kumimoji="1"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은 거리가 </a:t>
                </a:r>
                <a:r>
                  <a:rPr kumimoji="1"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margin(</a:t>
                </a:r>
                <a14:m>
                  <m:oMath xmlns:m="http://schemas.openxmlformats.org/officeDocument/2006/math">
                    <m:r>
                      <a:rPr kumimoji="1" lang="en-US" altLang="ko-Kore-KR" sz="32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𝛼</m:t>
                    </m:r>
                  </m:oMath>
                </a14:m>
                <a:r>
                  <a:rPr kumimoji="1"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) </a:t>
                </a:r>
                <a:r>
                  <a:rPr kumimoji="1"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이 되도록</a:t>
                </a:r>
                <a:r>
                  <a:rPr kumimoji="1"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!</a:t>
                </a:r>
                <a:endParaRPr kumimoji="1" lang="ko-Kore-KR" altLang="en-US" sz="32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5AA8C1E-C2E1-0646-AAF5-9728F0A76C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8238" y="3574473"/>
                <a:ext cx="19537680" cy="8633389"/>
              </a:xfrm>
              <a:prstGeom prst="rect">
                <a:avLst/>
              </a:prstGeom>
              <a:blipFill>
                <a:blip r:embed="rId4"/>
                <a:stretch>
                  <a:fillRect l="-780" b="-7195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962" name="Picture 2">
            <a:extLst>
              <a:ext uri="{FF2B5EF4-FFF2-40B4-BE49-F238E27FC236}">
                <a16:creationId xmlns:a16="http://schemas.microsoft.com/office/drawing/2014/main" id="{50F1ED72-7102-8240-BCBF-8025737115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69421" y="2995213"/>
            <a:ext cx="12012992" cy="508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BDEAB491-1134-D744-9C29-B21D3CE927CA}"/>
              </a:ext>
            </a:extLst>
          </p:cNvPr>
          <p:cNvSpPr/>
          <p:nvPr/>
        </p:nvSpPr>
        <p:spPr>
          <a:xfrm>
            <a:off x="2856089" y="12585195"/>
            <a:ext cx="1599979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Hadsell, </a:t>
            </a:r>
            <a:r>
              <a:rPr lang="en" altLang="ko-Kore-KR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Raia</a:t>
            </a:r>
            <a:r>
              <a:rPr lang="en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 </a:t>
            </a:r>
            <a:r>
              <a:rPr lang="en" altLang="ko-Kore-KR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Sumit</a:t>
            </a:r>
            <a:r>
              <a:rPr lang="en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Chopra, and Yann </a:t>
            </a:r>
            <a:r>
              <a:rPr lang="en" altLang="ko-Kore-KR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LeCun</a:t>
            </a:r>
            <a:r>
              <a:rPr lang="en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. "Dimensionality reduction by learning an invariant mapping." 2006 IEEE Computer Society Conference on Computer Vision and Pattern Recognition (CVPR'06). Vol. 2. IEEE, 2006.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9D5C0DA-D914-1440-A641-FE9317CFDA24}"/>
              </a:ext>
            </a:extLst>
          </p:cNvPr>
          <p:cNvSpPr/>
          <p:nvPr/>
        </p:nvSpPr>
        <p:spPr>
          <a:xfrm>
            <a:off x="11927122" y="8056134"/>
            <a:ext cx="1201299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Image is from </a:t>
            </a:r>
            <a:r>
              <a:rPr lang="en" altLang="ko-Kore-KR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Kilias</a:t>
            </a:r>
            <a:r>
              <a:rPr lang="en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 </a:t>
            </a:r>
            <a:r>
              <a:rPr lang="en" altLang="ko-Kore-KR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Torsten</a:t>
            </a:r>
            <a:r>
              <a:rPr lang="en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 et al. "</a:t>
            </a:r>
            <a:r>
              <a:rPr lang="en" altLang="ko-Kore-KR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Idel</a:t>
            </a:r>
            <a:r>
              <a:rPr lang="en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: In-database entity linking with neural embeddings." </a:t>
            </a:r>
            <a:r>
              <a:rPr lang="en" altLang="ko-Kore-KR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arXiv</a:t>
            </a:r>
            <a:r>
              <a:rPr lang="en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preprint arXiv:1803.04884 (2018).</a:t>
            </a:r>
            <a:endParaRPr lang="ko-Kore-KR" altLang="en-US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847771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6499854" cy="107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b="1" dirty="0"/>
              <a:t>Contrastive loss</a:t>
            </a:r>
          </a:p>
          <a:p>
            <a:pPr marL="457200" indent="-457200">
              <a:spcBef>
                <a:spcPts val="1000"/>
              </a:spcBef>
              <a:buFont typeface="Arial" panose="020B0604020202020204" pitchFamily="34" charset="0"/>
              <a:buChar char="•"/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R" altLang="en-US" dirty="0"/>
              <a:t>장단점</a:t>
            </a:r>
            <a:endParaRPr lang="en-US" altLang="ko-KR" dirty="0"/>
          </a:p>
        </p:txBody>
      </p:sp>
      <p:sp>
        <p:nvSpPr>
          <p:cNvPr id="8" name="슬라이드 번호 개체 틀 4">
            <a:extLst>
              <a:ext uri="{FF2B5EF4-FFF2-40B4-BE49-F238E27FC236}">
                <a16:creationId xmlns:a16="http://schemas.microsoft.com/office/drawing/2014/main" id="{9F266784-E60F-C04C-837A-9B3815E8A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13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12" name="Shape 222">
            <a:extLst>
              <a:ext uri="{FF2B5EF4-FFF2-40B4-BE49-F238E27FC236}">
                <a16:creationId xmlns:a16="http://schemas.microsoft.com/office/drawing/2014/main" id="{F747883E-6DCE-7645-A58B-DC1222711690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14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3" name="Shape 223">
            <a:extLst>
              <a:ext uri="{FF2B5EF4-FFF2-40B4-BE49-F238E27FC236}">
                <a16:creationId xmlns:a16="http://schemas.microsoft.com/office/drawing/2014/main" id="{58EF0780-999B-1D4F-AF96-416DBA183A9C}"/>
              </a:ext>
            </a:extLst>
          </p:cNvPr>
          <p:cNvSpPr/>
          <p:nvPr/>
        </p:nvSpPr>
        <p:spPr>
          <a:xfrm>
            <a:off x="20828000" y="2200124"/>
            <a:ext cx="2540000" cy="10900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000" dirty="0">
                <a:sym typeface="SpoqaHanSans-Bold"/>
              </a:rPr>
              <a:t>Deep Metric Learning</a:t>
            </a:r>
          </a:p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" altLang="ko-Kore-KR" sz="2000" dirty="0">
              <a:sym typeface="SpoqaHanSans-Bold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5AA8C1E-C2E1-0646-AAF5-9728F0A76CDA}"/>
                  </a:ext>
                </a:extLst>
              </p:cNvPr>
              <p:cNvSpPr txBox="1"/>
              <p:nvPr/>
            </p:nvSpPr>
            <p:spPr>
              <a:xfrm>
                <a:off x="2422365" y="5279094"/>
                <a:ext cx="19537680" cy="71644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ko-Kore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sSupPr>
                        <m:e>
                          <m:r>
                            <a:rPr kumimoji="1" lang="en-US" altLang="ko-Kore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𝐿</m:t>
                          </m:r>
                        </m:e>
                        <m:sup>
                          <m:r>
                            <a:rPr kumimoji="1" lang="en-US" altLang="ko-Kore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𝑐𝑜𝑛𝑡𝑟𝑎𝑠𝑖𝑣𝑒</m:t>
                          </m:r>
                        </m:sup>
                      </m:sSup>
                      <m:d>
                        <m:dPr>
                          <m:ctrlPr>
                            <a:rPr kumimoji="1" lang="en-US" altLang="ko-Kore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dPr>
                        <m:e>
                          <m:r>
                            <a:rPr kumimoji="1" lang="en-US" altLang="ko-Kore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𝑖</m:t>
                          </m:r>
                          <m:r>
                            <a:rPr kumimoji="1" lang="en-US" altLang="ko-Kore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, </m:t>
                          </m:r>
                          <m:r>
                            <a:rPr kumimoji="1" lang="en-US" altLang="ko-Kore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𝑗</m:t>
                          </m:r>
                        </m:e>
                      </m:d>
                      <m:r>
                        <a:rPr kumimoji="1" lang="en-US" altLang="ko-Kore-KR" sz="36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=</m:t>
                      </m:r>
                      <m:func>
                        <m:funcPr>
                          <m:ctrlPr>
                            <a:rPr kumimoji="1" lang="en-US" altLang="ko-Kore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funcPr>
                        <m:fName>
                          <m:f>
                            <m:fPr>
                              <m:ctrlPr>
                                <a:rPr kumimoji="1" lang="en-US" altLang="ko-Kore-KR" sz="36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fPr>
                            <m:num>
                              <m:r>
                                <a:rPr kumimoji="1" lang="en-US" altLang="ko-Kore-KR" sz="36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1</m:t>
                              </m:r>
                            </m:num>
                            <m:den>
                              <m:r>
                                <a:rPr kumimoji="1" lang="en-US" altLang="ko-Kore-KR" sz="36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𝑁</m:t>
                              </m:r>
                            </m:den>
                          </m:f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kumimoji="1" lang="en-US" altLang="ko-Kore-KR" sz="36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naryPr>
                            <m:sub>
                              <m:r>
                                <a:rPr kumimoji="1" lang="en-US" altLang="ko-Kore-KR" sz="36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𝑖</m:t>
                              </m:r>
                            </m:sub>
                            <m:sup/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kumimoji="1" lang="en-US" altLang="ko-Kore-KR" sz="36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</m:ctrlPr>
                                </m:naryPr>
                                <m:sub>
                                  <m:r>
                                    <a:rPr kumimoji="1" lang="en-US" altLang="ko-Kore-KR" sz="36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𝑗</m:t>
                                  </m:r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kumimoji="1" lang="en-US" altLang="ko-Kore-KR" sz="3600" i="1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ore-KR" sz="3600" i="1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kumimoji="1" lang="en-US" altLang="ko-Kore-KR" sz="3600" i="1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  <m:t>𝑖𝑗</m:t>
                                      </m:r>
                                    </m:sub>
                                  </m:sSub>
                                  <m:r>
                                    <a:rPr kumimoji="1" lang="en-US" altLang="ko-Kore-KR" sz="36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𝑑</m:t>
                                  </m:r>
                                  <m:r>
                                    <a:rPr kumimoji="1" lang="en-US" altLang="ko-Kore-KR" sz="36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kumimoji="1" lang="en-US" altLang="ko-Kore-KR" sz="3600" i="1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ore-KR" sz="3600" i="1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ko-Kore-KR" sz="3600" i="1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kumimoji="1" lang="en-US" altLang="ko-Kore-KR" sz="36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, </m:t>
                                  </m:r>
                                  <m:sSub>
                                    <m:sSubPr>
                                      <m:ctrlPr>
                                        <a:rPr kumimoji="1" lang="en-US" altLang="ko-Kore-KR" sz="3600" i="1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ore-KR" sz="3600" i="1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ko-Kore-KR" sz="3600" i="1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kumimoji="1" lang="en-US" altLang="ko-Kore-KR" sz="36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) +</m:t>
                                  </m:r>
                                  <m:d>
                                    <m:dPr>
                                      <m:ctrlPr>
                                        <a:rPr kumimoji="1" lang="en-US" altLang="ko-Kore-KR" sz="3600" i="1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1" lang="en-US" altLang="ko-Kore-KR" sz="3600" i="1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  <m:t>1−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ko-Kore-KR" sz="3600" i="1">
                                              <a:solidFill>
                                                <a:srgbClr val="53585F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ko-Kore-KR" sz="3600" i="1">
                                              <a:solidFill>
                                                <a:srgbClr val="53585F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ko-Kore-KR" sz="3600" i="1">
                                              <a:solidFill>
                                                <a:srgbClr val="53585F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kumimoji="1" lang="en-US" altLang="ko-Kore-KR" sz="36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{</m:t>
                                  </m:r>
                                  <m:func>
                                    <m:funcPr>
                                      <m:ctrlPr>
                                        <a:rPr kumimoji="1" lang="en-US" altLang="ko-Kore-KR" sz="3600" i="1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kumimoji="1" lang="en-US" altLang="ko-Kore-KR" sz="360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" panose="020B0500000000000000" pitchFamily="34" charset="-128"/>
                                        </a:rPr>
                                        <m:t>max</m:t>
                                      </m:r>
                                    </m:fName>
                                    <m:e>
                                      <m:r>
                                        <a:rPr kumimoji="1" lang="en-US" altLang="ko-Kore-KR" sz="3600" i="1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  <m:t>(0,</m:t>
                                      </m:r>
                                    </m:e>
                                  </m:func>
                                  <m:r>
                                    <a:rPr kumimoji="1" lang="en-US" altLang="ko-Kore-KR" sz="36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 </m:t>
                                  </m:r>
                                  <m:r>
                                    <a:rPr kumimoji="1" lang="en-US" altLang="ko-Kore-KR" sz="36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𝛼</m:t>
                                  </m:r>
                                  <m:r>
                                    <a:rPr kumimoji="1" lang="en-US" altLang="ko-Kore-KR" sz="36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−</m:t>
                                  </m:r>
                                  <m:r>
                                    <a:rPr kumimoji="1" lang="en-US" altLang="ko-Kore-KR" sz="36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𝑑</m:t>
                                  </m:r>
                                  <m:r>
                                    <a:rPr kumimoji="1" lang="en-US" altLang="ko-Kore-KR" sz="36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kumimoji="1" lang="en-US" altLang="ko-Kore-KR" sz="3600" i="1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ore-KR" sz="3600" i="1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ko-Kore-KR" sz="3600" i="1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kumimoji="1" lang="en-US" altLang="ko-Kore-KR" sz="36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, </m:t>
                                  </m:r>
                                  <m:sSub>
                                    <m:sSubPr>
                                      <m:ctrlPr>
                                        <a:rPr kumimoji="1" lang="en-US" altLang="ko-Kore-KR" sz="3600" i="1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ore-KR" sz="3600" i="1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ko-Kore-KR" sz="3600" i="1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kumimoji="1" lang="en-US" altLang="ko-Kore-KR" sz="36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)</m:t>
                                  </m:r>
                                </m:e>
                              </m:nary>
                            </m:e>
                          </m:nary>
                          <m:r>
                            <a:rPr kumimoji="1" lang="en-US" altLang="ko-Kore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)</m:t>
                          </m:r>
                        </m:e>
                      </m:func>
                      <m:r>
                        <a:rPr kumimoji="1" lang="en-US" altLang="ko-Kore-KR" sz="36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}</m:t>
                      </m:r>
                    </m:oMath>
                  </m:oMathPara>
                </a14:m>
                <a:endParaRPr kumimoji="1" lang="en-US" altLang="ko-Kore-KR" sz="36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>
                  <a:lnSpc>
                    <a:spcPct val="150000"/>
                  </a:lnSpc>
                </a:pPr>
                <a:r>
                  <a:rPr kumimoji="1"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일반적으로</a:t>
                </a:r>
                <a:r>
                  <a:rPr kumimoji="1"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, </a:t>
                </a:r>
                <a14:m>
                  <m:oMath xmlns:m="http://schemas.openxmlformats.org/officeDocument/2006/math">
                    <m:r>
                      <a:rPr kumimoji="1" lang="en-US" altLang="ko-Kore-KR" sz="32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𝑑</m:t>
                    </m:r>
                    <m:d>
                      <m:dPr>
                        <m:ctrlPr>
                          <a:rPr kumimoji="1" lang="en-US" altLang="ko-Kore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ko-Kore-KR" sz="32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</m:ctrlPr>
                          </m:sSubPr>
                          <m:e>
                            <m:r>
                              <a:rPr kumimoji="1" lang="en-US" altLang="ko-Kore-KR" sz="32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ko-Kore-KR" sz="32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𝑖</m:t>
                            </m:r>
                          </m:sub>
                        </m:sSub>
                        <m:r>
                          <a:rPr kumimoji="1" lang="en-US" altLang="ko-Kore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, </m:t>
                        </m:r>
                        <m:sSub>
                          <m:sSubPr>
                            <m:ctrlPr>
                              <a:rPr kumimoji="1" lang="en-US" altLang="ko-Kore-KR" sz="32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</m:ctrlPr>
                          </m:sSubPr>
                          <m:e>
                            <m:r>
                              <a:rPr kumimoji="1" lang="en-US" altLang="ko-Kore-KR" sz="32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ko-Kore-KR" sz="32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kumimoji="1" lang="en-US" altLang="ko-Kore-KR" sz="32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=</m:t>
                    </m:r>
                    <m:sSubSup>
                      <m:sSubSupPr>
                        <m:ctrlPr>
                          <a:rPr kumimoji="1" lang="en-US" altLang="ko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sSubSupPr>
                      <m:e>
                        <m:d>
                          <m:dPr>
                            <m:begChr m:val="|"/>
                            <m:endChr m:val="|"/>
                            <m:ctrlPr>
                              <a:rPr kumimoji="1" lang="en-US" altLang="ko-KR" sz="3200" b="0" i="1" smtClean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kumimoji="1" lang="en-US" altLang="ko-KR" sz="3200" b="0" i="1" smtClean="0">
                                    <a:solidFill>
                                      <a:srgbClr val="53585F"/>
                                    </a:solidFill>
                                    <a:latin typeface="Cambria Math" panose="02040503050406030204" pitchFamily="18" charset="0"/>
                                    <a:ea typeface="Spoqa Han Sans Neo Bold" panose="020B0500000000000000" pitchFamily="34" charset="-128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ko-KR" sz="3200" b="0" i="1" smtClean="0">
                                    <a:solidFill>
                                      <a:srgbClr val="53585F"/>
                                    </a:solidFill>
                                    <a:latin typeface="Cambria Math" panose="02040503050406030204" pitchFamily="18" charset="0"/>
                                    <a:ea typeface="Spoqa Han Sans Neo Bold" panose="020B0500000000000000" pitchFamily="34" charset="-128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kumimoji="1" lang="en-US" altLang="ko-KR" sz="3200" b="0" i="1" smtClean="0">
                                        <a:solidFill>
                                          <a:srgbClr val="53585F"/>
                                        </a:solidFill>
                                        <a:latin typeface="Cambria Math" panose="02040503050406030204" pitchFamily="18" charset="0"/>
                                        <a:ea typeface="Spoqa Han Sans Neo Bold" panose="020B0500000000000000" pitchFamily="34" charset="-128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kumimoji="1" lang="en-US" altLang="ko-KR" sz="3200" b="0" i="1" smtClean="0">
                                            <a:solidFill>
                                              <a:srgbClr val="53585F"/>
                                            </a:solidFill>
                                            <a:latin typeface="Cambria Math" panose="02040503050406030204" pitchFamily="18" charset="0"/>
                                            <a:ea typeface="Spoqa Han Sans Neo Bold" panose="020B0500000000000000" pitchFamily="34" charset="-128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ko-KR" sz="3200" b="0" i="1" smtClean="0">
                                            <a:solidFill>
                                              <a:srgbClr val="53585F"/>
                                            </a:solidFill>
                                            <a:latin typeface="Cambria Math" panose="02040503050406030204" pitchFamily="18" charset="0"/>
                                            <a:ea typeface="Spoqa Han Sans Neo Bold" panose="020B0500000000000000" pitchFamily="34" charset="-128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kumimoji="1" lang="en-US" altLang="ko-KR" sz="3200" b="0" i="1" smtClean="0">
                                            <a:solidFill>
                                              <a:srgbClr val="53585F"/>
                                            </a:solidFill>
                                            <a:latin typeface="Cambria Math" panose="02040503050406030204" pitchFamily="18" charset="0"/>
                                            <a:ea typeface="Spoqa Han Sans Neo Bold" panose="020B0500000000000000" pitchFamily="34" charset="-128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kumimoji="1" lang="en-US" altLang="ko-KR" sz="3200" b="0" i="1" smtClean="0">
                                    <a:solidFill>
                                      <a:srgbClr val="53585F"/>
                                    </a:solidFill>
                                    <a:latin typeface="Cambria Math" panose="02040503050406030204" pitchFamily="18" charset="0"/>
                                    <a:ea typeface="Spoqa Han Sans Neo Bold" panose="020B0500000000000000" pitchFamily="34" charset="-128"/>
                                  </a:rPr>
                                  <m:t>−</m:t>
                                </m:r>
                                <m:r>
                                  <a:rPr kumimoji="1" lang="en-US" altLang="ko-KR" sz="3200" b="0" i="1" smtClean="0">
                                    <a:solidFill>
                                      <a:srgbClr val="53585F"/>
                                    </a:solidFill>
                                    <a:latin typeface="Cambria Math" panose="02040503050406030204" pitchFamily="18" charset="0"/>
                                    <a:ea typeface="Spoqa Han Sans Neo Bold" panose="020B0500000000000000" pitchFamily="34" charset="-128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kumimoji="1" lang="en-US" altLang="ko-KR" sz="3200" b="0" i="1" smtClean="0">
                                        <a:solidFill>
                                          <a:srgbClr val="53585F"/>
                                        </a:solidFill>
                                        <a:latin typeface="Cambria Math" panose="02040503050406030204" pitchFamily="18" charset="0"/>
                                        <a:ea typeface="Spoqa Han Sans Neo Bold" panose="020B0500000000000000" pitchFamily="34" charset="-128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kumimoji="1" lang="en-US" altLang="ko-KR" sz="3200" b="0" i="1" smtClean="0">
                                            <a:solidFill>
                                              <a:srgbClr val="53585F"/>
                                            </a:solidFill>
                                            <a:latin typeface="Cambria Math" panose="02040503050406030204" pitchFamily="18" charset="0"/>
                                            <a:ea typeface="Spoqa Han Sans Neo Bold" panose="020B0500000000000000" pitchFamily="34" charset="-128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ko-KR" sz="3200" b="0" i="1" smtClean="0">
                                            <a:solidFill>
                                              <a:srgbClr val="53585F"/>
                                            </a:solidFill>
                                            <a:latin typeface="Cambria Math" panose="02040503050406030204" pitchFamily="18" charset="0"/>
                                            <a:ea typeface="Spoqa Han Sans Neo Bold" panose="020B0500000000000000" pitchFamily="34" charset="-128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kumimoji="1" lang="en-US" altLang="ko-KR" sz="3200" b="0" i="1" smtClean="0">
                                            <a:solidFill>
                                              <a:srgbClr val="53585F"/>
                                            </a:solidFill>
                                            <a:latin typeface="Cambria Math" panose="02040503050406030204" pitchFamily="18" charset="0"/>
                                            <a:ea typeface="Spoqa Han Sans Neo Bold" panose="020B0500000000000000" pitchFamily="34" charset="-128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e>
                        </m:d>
                      </m:e>
                      <m:sub>
                        <m:r>
                          <a:rPr kumimoji="1" lang="en-US" altLang="ko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2</m:t>
                        </m:r>
                      </m:sub>
                      <m:sup>
                        <m:r>
                          <a:rPr kumimoji="1" lang="en-US" altLang="ko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2</m:t>
                        </m:r>
                      </m:sup>
                    </m:sSubSup>
                  </m:oMath>
                </a14:m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이다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.</a:t>
                </a:r>
              </a:p>
              <a:p>
                <a:pPr>
                  <a:lnSpc>
                    <a:spcPct val="150000"/>
                  </a:lnSpc>
                </a:pPr>
                <a:endParaRPr kumimoji="1" lang="en-US" altLang="ko-Kore-KR" sz="32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장점</a:t>
                </a:r>
                <a:r>
                  <a:rPr kumimoji="1"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: </a:t>
                </a:r>
                <a:r>
                  <a:rPr kumimoji="1"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적용하기 쉽다</a:t>
                </a:r>
                <a:r>
                  <a:rPr kumimoji="1"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. 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(self-supervised learning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의 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task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로 자주 이용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! 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 contrastive learning)</a:t>
                </a:r>
                <a:endParaRPr kumimoji="1" lang="en-US" altLang="ko-Kore-KR" sz="32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단점</a:t>
                </a:r>
                <a:r>
                  <a:rPr kumimoji="1"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:</a:t>
                </a:r>
                <a:r>
                  <a:rPr kumimoji="1"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</a:t>
                </a:r>
                <a:endParaRPr kumimoji="1" lang="en-US" altLang="ko-Kore-KR" sz="32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 marL="914342" lvl="1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Margin parameter (alpha)</a:t>
                </a:r>
                <a:r>
                  <a:rPr kumimoji="1"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를 설정하기 어렵다</a:t>
                </a:r>
                <a:r>
                  <a:rPr kumimoji="1"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! </a:t>
                </a:r>
              </a:p>
              <a:p>
                <a:pPr marL="914342" lvl="1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negative sample</a:t>
                </a:r>
                <a:r>
                  <a:rPr kumimoji="1"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간 차이를 반영하지 못하고</a:t>
                </a:r>
                <a:r>
                  <a:rPr kumimoji="1"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,</a:t>
                </a:r>
                <a:r>
                  <a:rPr kumimoji="1"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동일한 </a:t>
                </a:r>
                <a:r>
                  <a:rPr kumimoji="1"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margin</a:t>
                </a:r>
                <a:r>
                  <a:rPr kumimoji="1"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으로만 차이가 난다</a:t>
                </a:r>
                <a:r>
                  <a:rPr kumimoji="1"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.</a:t>
                </a:r>
                <a:endParaRPr kumimoji="1" lang="ko-Kore-KR" altLang="en-US" sz="32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5AA8C1E-C2E1-0646-AAF5-9728F0A76C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2365" y="5279094"/>
                <a:ext cx="19537680" cy="7164462"/>
              </a:xfrm>
              <a:prstGeom prst="rect">
                <a:avLst/>
              </a:prstGeom>
              <a:blipFill>
                <a:blip r:embed="rId4"/>
                <a:stretch>
                  <a:fillRect l="-780" t="-17699" b="-1947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962" name="Picture 2">
            <a:extLst>
              <a:ext uri="{FF2B5EF4-FFF2-40B4-BE49-F238E27FC236}">
                <a16:creationId xmlns:a16="http://schemas.microsoft.com/office/drawing/2014/main" id="{50F1ED72-7102-8240-BCBF-8025737115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7981" y="46430"/>
            <a:ext cx="12012992" cy="508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BDEAB491-1134-D744-9C29-B21D3CE927CA}"/>
              </a:ext>
            </a:extLst>
          </p:cNvPr>
          <p:cNvSpPr/>
          <p:nvPr/>
        </p:nvSpPr>
        <p:spPr>
          <a:xfrm>
            <a:off x="2856089" y="12585195"/>
            <a:ext cx="1599979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Hadsell, </a:t>
            </a:r>
            <a:r>
              <a:rPr lang="en" altLang="ko-Kore-KR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Raia</a:t>
            </a:r>
            <a:r>
              <a:rPr lang="en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 </a:t>
            </a:r>
            <a:r>
              <a:rPr lang="en" altLang="ko-Kore-KR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Sumit</a:t>
            </a:r>
            <a:r>
              <a:rPr lang="en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Chopra, and Yann </a:t>
            </a:r>
            <a:r>
              <a:rPr lang="en" altLang="ko-Kore-KR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LeCun</a:t>
            </a:r>
            <a:r>
              <a:rPr lang="en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. "Dimensionality reduction by learning an invariant mapping." 2006 IEEE Computer Society Conference on Computer Vision and Pattern Recognition (CVPR'06). Vol. 2. IEEE, 2006.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9D5C0DA-D914-1440-A641-FE9317CFDA24}"/>
              </a:ext>
            </a:extLst>
          </p:cNvPr>
          <p:cNvSpPr/>
          <p:nvPr/>
        </p:nvSpPr>
        <p:spPr>
          <a:xfrm>
            <a:off x="8467981" y="5170717"/>
            <a:ext cx="1201299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Image is from </a:t>
            </a:r>
            <a:r>
              <a:rPr lang="en" altLang="ko-Kore-KR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Kilias</a:t>
            </a:r>
            <a:r>
              <a:rPr lang="en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 </a:t>
            </a:r>
            <a:r>
              <a:rPr lang="en" altLang="ko-Kore-KR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Torsten</a:t>
            </a:r>
            <a:r>
              <a:rPr lang="en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 et al. "</a:t>
            </a:r>
            <a:r>
              <a:rPr lang="en" altLang="ko-Kore-KR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Idel</a:t>
            </a:r>
            <a:r>
              <a:rPr lang="en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: In-database entity linking with neural embeddings." </a:t>
            </a:r>
            <a:r>
              <a:rPr lang="en" altLang="ko-Kore-KR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arXiv</a:t>
            </a:r>
            <a:r>
              <a:rPr lang="en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preprint arXiv:1803.04884 (2018).</a:t>
            </a:r>
            <a:endParaRPr lang="ko-Kore-KR" altLang="en-US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991622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6499854" cy="107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b="1" dirty="0"/>
              <a:t>Noise contrastive estimation (NCE) loss </a:t>
            </a:r>
          </a:p>
          <a:p>
            <a:pPr marL="457200" indent="-457200">
              <a:spcBef>
                <a:spcPts val="1000"/>
              </a:spcBef>
              <a:buFont typeface="Arial" panose="020B0604020202020204" pitchFamily="34" charset="0"/>
              <a:buChar char="•"/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dirty="0"/>
              <a:t>in word embedding (2013)</a:t>
            </a:r>
          </a:p>
        </p:txBody>
      </p:sp>
      <p:sp>
        <p:nvSpPr>
          <p:cNvPr id="8" name="슬라이드 번호 개체 틀 4">
            <a:extLst>
              <a:ext uri="{FF2B5EF4-FFF2-40B4-BE49-F238E27FC236}">
                <a16:creationId xmlns:a16="http://schemas.microsoft.com/office/drawing/2014/main" id="{9F266784-E60F-C04C-837A-9B3815E8A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14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12" name="Shape 222">
            <a:extLst>
              <a:ext uri="{FF2B5EF4-FFF2-40B4-BE49-F238E27FC236}">
                <a16:creationId xmlns:a16="http://schemas.microsoft.com/office/drawing/2014/main" id="{F747883E-6DCE-7645-A58B-DC1222711690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14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3" name="Shape 223">
            <a:extLst>
              <a:ext uri="{FF2B5EF4-FFF2-40B4-BE49-F238E27FC236}">
                <a16:creationId xmlns:a16="http://schemas.microsoft.com/office/drawing/2014/main" id="{58EF0780-999B-1D4F-AF96-416DBA183A9C}"/>
              </a:ext>
            </a:extLst>
          </p:cNvPr>
          <p:cNvSpPr/>
          <p:nvPr/>
        </p:nvSpPr>
        <p:spPr>
          <a:xfrm>
            <a:off x="20828000" y="2200124"/>
            <a:ext cx="2540000" cy="10900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000" dirty="0">
                <a:sym typeface="SpoqaHanSans-Bold"/>
              </a:rPr>
              <a:t>Deep Metric Learning</a:t>
            </a:r>
          </a:p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" altLang="ko-Kore-KR" sz="2000" dirty="0">
              <a:sym typeface="SpoqaHanSans-Bold"/>
            </a:endParaRPr>
          </a:p>
        </p:txBody>
      </p:sp>
      <p:pic>
        <p:nvPicPr>
          <p:cNvPr id="50180" name="Picture 4">
            <a:extLst>
              <a:ext uri="{FF2B5EF4-FFF2-40B4-BE49-F238E27FC236}">
                <a16:creationId xmlns:a16="http://schemas.microsoft.com/office/drawing/2014/main" id="{7DAE70BB-1C40-474F-91A3-2FCF3D26CA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6278" y="3142936"/>
            <a:ext cx="7663812" cy="5631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182" name="Picture 6">
            <a:extLst>
              <a:ext uri="{FF2B5EF4-FFF2-40B4-BE49-F238E27FC236}">
                <a16:creationId xmlns:a16="http://schemas.microsoft.com/office/drawing/2014/main" id="{B2899534-17B0-E748-B565-45615D048A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78589" y="3037000"/>
            <a:ext cx="9065043" cy="5631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오른쪽 화살표[R] 2">
            <a:extLst>
              <a:ext uri="{FF2B5EF4-FFF2-40B4-BE49-F238E27FC236}">
                <a16:creationId xmlns:a16="http://schemas.microsoft.com/office/drawing/2014/main" id="{B58C5F57-8262-0E40-8C58-2F92B85C59E9}"/>
              </a:ext>
            </a:extLst>
          </p:cNvPr>
          <p:cNvSpPr/>
          <p:nvPr/>
        </p:nvSpPr>
        <p:spPr>
          <a:xfrm>
            <a:off x="10881360" y="5334000"/>
            <a:ext cx="1767840" cy="124968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076C43E-4BB2-F74B-B24C-CD9ACD288D41}"/>
              </a:ext>
            </a:extLst>
          </p:cNvPr>
          <p:cNvSpPr/>
          <p:nvPr/>
        </p:nvSpPr>
        <p:spPr>
          <a:xfrm>
            <a:off x="1524001" y="12626668"/>
            <a:ext cx="1837213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" altLang="ko-Kore-KR" dirty="0" err="1">
                <a:solidFill>
                  <a:srgbClr val="53585F"/>
                </a:solidFill>
              </a:rPr>
              <a:t>Mnih</a:t>
            </a:r>
            <a:r>
              <a:rPr lang="en" altLang="ko-Kore-KR" dirty="0">
                <a:solidFill>
                  <a:srgbClr val="53585F"/>
                </a:solidFill>
              </a:rPr>
              <a:t>, Andriy, and </a:t>
            </a:r>
            <a:r>
              <a:rPr lang="en" altLang="ko-Kore-KR" dirty="0" err="1">
                <a:solidFill>
                  <a:srgbClr val="53585F"/>
                </a:solidFill>
              </a:rPr>
              <a:t>Koray</a:t>
            </a:r>
            <a:r>
              <a:rPr lang="en" altLang="ko-Kore-KR" dirty="0">
                <a:solidFill>
                  <a:srgbClr val="53585F"/>
                </a:solidFill>
              </a:rPr>
              <a:t> </a:t>
            </a:r>
            <a:r>
              <a:rPr lang="en" altLang="ko-Kore-KR" dirty="0" err="1">
                <a:solidFill>
                  <a:srgbClr val="53585F"/>
                </a:solidFill>
              </a:rPr>
              <a:t>Kavukcuoglu</a:t>
            </a:r>
            <a:r>
              <a:rPr lang="en" altLang="ko-Kore-KR" dirty="0">
                <a:solidFill>
                  <a:srgbClr val="53585F"/>
                </a:solidFill>
              </a:rPr>
              <a:t>. "Learning word embeddings efficiently with noise-contrastive estimation." Advances in neural information processing systems. 2013.</a:t>
            </a:r>
            <a:endParaRPr lang="en-US" altLang="ko-Kore-KR" dirty="0">
              <a:solidFill>
                <a:srgbClr val="53585F"/>
              </a:solidFill>
            </a:endParaRPr>
          </a:p>
          <a:p>
            <a:pPr algn="ctr"/>
            <a:r>
              <a:rPr lang="en-US" altLang="ko-Kore-KR" dirty="0">
                <a:solidFill>
                  <a:srgbClr val="53585F"/>
                </a:solidFill>
              </a:rPr>
              <a:t>Image is from </a:t>
            </a:r>
            <a:r>
              <a:rPr lang="ko-Kore-KR" altLang="en-US" dirty="0">
                <a:solidFill>
                  <a:srgbClr val="53585F"/>
                </a:solidFill>
              </a:rPr>
              <a:t>https://tensorflowkorea.gitbooks.io/tensorflow-kr/content/g3doc/tutorials/word2vec/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68AD8DB-252D-734F-AC1E-B32F5FF7267A}"/>
                  </a:ext>
                </a:extLst>
              </p:cNvPr>
              <p:cNvSpPr txBox="1"/>
              <p:nvPr/>
            </p:nvSpPr>
            <p:spPr>
              <a:xfrm>
                <a:off x="2081914" y="9274223"/>
                <a:ext cx="16884750" cy="3587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전체 </a:t>
                </a:r>
                <a:r>
                  <a:rPr kumimoji="1" lang="en-US" altLang="ko-Kore-KR" sz="3200" dirty="0" err="1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softmax</a:t>
                </a:r>
                <a:r>
                  <a:rPr kumimoji="1"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분류하면 너무 비싸다</a:t>
                </a:r>
                <a:r>
                  <a:rPr kumimoji="1"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 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일치하는 것과 아닌 것만 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binary classification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로 비교하자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!</a:t>
                </a:r>
              </a:p>
              <a:p>
                <a:endParaRPr kumimoji="1" lang="en-US" altLang="ko-KR" sz="32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  <a:sym typeface="Wingdings" pitchFamily="2" charset="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𝐽</m:t>
                      </m:r>
                      <m:r>
                        <a:rPr kumimoji="1" lang="en-US" altLang="ko-KR" sz="32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(</m:t>
                      </m:r>
                      <m:r>
                        <a:rPr kumimoji="1" lang="en-US" altLang="ko-KR" sz="32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𝜃</m:t>
                      </m:r>
                      <m:r>
                        <a:rPr kumimoji="1" lang="en-US" altLang="ko-KR" sz="32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)=</m:t>
                      </m:r>
                      <m:func>
                        <m:funcPr>
                          <m:ctrlPr>
                            <a:rPr kumimoji="1"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ko-KR" sz="3200" b="0" i="0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" panose="020B0500000000000000" pitchFamily="34" charset="-128"/>
                              <a:sym typeface="Wingdings" pitchFamily="2" charset="2"/>
                            </a:rPr>
                            <m:t>log</m:t>
                          </m:r>
                        </m:fName>
                        <m:e>
                          <m:sSub>
                            <m:sSubPr>
                              <m:ctrlPr>
                                <a:rPr kumimoji="1"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𝑄</m:t>
                              </m:r>
                            </m:e>
                            <m:sub>
                              <m:r>
                                <a:rPr kumimoji="1"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</m:ctrlPr>
                            </m:dPr>
                            <m:e>
                              <m:r>
                                <a:rPr kumimoji="1"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𝐷</m:t>
                              </m:r>
                              <m:r>
                                <a:rPr kumimoji="1"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=1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kumimoji="1" lang="en-US" altLang="ko-KR" sz="32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32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kumimoji="1" lang="en-US" altLang="ko-KR" sz="32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kumimoji="1"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, </m:t>
                              </m:r>
                              <m:r>
                                <a:rPr kumimoji="1"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h</m:t>
                              </m:r>
                            </m:e>
                          </m:d>
                        </m:e>
                      </m:func>
                      <m:r>
                        <a:rPr kumimoji="1" lang="en-US" altLang="ko-KR" sz="32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+</m:t>
                      </m:r>
                      <m:r>
                        <a:rPr kumimoji="1" lang="en-US" altLang="ko-KR" sz="32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𝑘</m:t>
                      </m:r>
                      <m:sSub>
                        <m:sSubPr>
                          <m:ctrlPr>
                            <a:rPr kumimoji="1"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sSubPr>
                        <m:e>
                          <m:r>
                            <a:rPr kumimoji="1"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𝐸</m:t>
                          </m:r>
                        </m:e>
                        <m:sub>
                          <m:acc>
                            <m:accPr>
                              <m:chr m:val="̃"/>
                              <m:ctrlPr>
                                <a:rPr kumimoji="1"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</m:ctrlPr>
                            </m:accPr>
                            <m:e>
                              <m:r>
                                <a:rPr kumimoji="1"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𝑤</m:t>
                              </m:r>
                            </m:e>
                          </m:acc>
                          <m:r>
                            <a:rPr kumimoji="1"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~</m:t>
                          </m:r>
                          <m:sSub>
                            <m:sSubPr>
                              <m:ctrlPr>
                                <a:rPr kumimoji="1"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𝑃</m:t>
                              </m:r>
                            </m:e>
                            <m:sub>
                              <m:r>
                                <a:rPr kumimoji="1"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𝑛𝑜𝑖𝑠𝑒</m:t>
                              </m:r>
                            </m:sub>
                          </m:sSub>
                        </m:sub>
                      </m:sSub>
                      <m:r>
                        <a:rPr kumimoji="1" lang="en-US" altLang="ko-KR" sz="32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[</m:t>
                      </m:r>
                      <m:func>
                        <m:funcPr>
                          <m:ctrlPr>
                            <a:rPr kumimoji="1"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ko-KR" sz="3200" b="0" i="0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log</m:t>
                          </m:r>
                        </m:fName>
                        <m:e>
                          <m:sSub>
                            <m:sSubPr>
                              <m:ctrlPr>
                                <a:rPr kumimoji="1"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𝑄</m:t>
                              </m:r>
                            </m:e>
                            <m:sub>
                              <m:r>
                                <a:rPr kumimoji="1"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𝜃</m:t>
                              </m:r>
                            </m:sub>
                          </m:sSub>
                          <m:r>
                            <a:rPr kumimoji="1"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(</m:t>
                          </m:r>
                          <m:r>
                            <a:rPr kumimoji="1"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𝐷</m:t>
                          </m:r>
                          <m:r>
                            <a:rPr kumimoji="1"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=0|</m:t>
                          </m:r>
                          <m:acc>
                            <m:accPr>
                              <m:chr m:val="̃"/>
                              <m:ctrlPr>
                                <a:rPr kumimoji="1"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</m:ctrlPr>
                            </m:accPr>
                            <m:e>
                              <m:r>
                                <a:rPr kumimoji="1"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𝑤</m:t>
                              </m:r>
                            </m:e>
                          </m:acc>
                          <m:r>
                            <a:rPr kumimoji="1"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, </m:t>
                          </m:r>
                          <m:r>
                            <a:rPr kumimoji="1"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h</m:t>
                          </m:r>
                          <m:r>
                            <a:rPr kumimoji="1"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)</m:t>
                          </m:r>
                        </m:e>
                      </m:func>
                      <m:r>
                        <a:rPr kumimoji="1" lang="en-US" altLang="ko-KR" sz="32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]</m:t>
                      </m:r>
                    </m:oMath>
                  </m:oMathPara>
                </a14:m>
                <a:endParaRPr kumimoji="1" lang="en-US" altLang="ko-KR" sz="32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  <a:sym typeface="Wingdings" pitchFamily="2" charset="2"/>
                </a:endParaRPr>
              </a:p>
              <a:p>
                <a:pPr lvl="1"/>
                <a:endParaRPr kumimoji="1" lang="en-US" altLang="ko-Kore-KR" sz="32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  <a:sym typeface="Wingdings" pitchFamily="2" charset="2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kumimoji="1"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실제 값로 부터 대조되는 단어를 </a:t>
                </a:r>
                <a:r>
                  <a:rPr kumimoji="1"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noise 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kumimoji="1"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𝑃</m:t>
                        </m:r>
                      </m:e>
                      <m:sub>
                        <m:r>
                          <a:rPr kumimoji="1"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𝑛𝑜𝑖𝑠𝑒</m:t>
                        </m:r>
                      </m:sub>
                    </m:sSub>
                  </m:oMath>
                </a14:m>
                <a:r>
                  <a:rPr kumimoji="1"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 으로 부터 </a:t>
                </a:r>
                <a:r>
                  <a:rPr kumimoji="1"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sampling</a:t>
                </a:r>
                <a:r>
                  <a:rPr kumimoji="1"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하여 </a:t>
                </a:r>
                <a:br>
                  <a:rPr kumimoji="1"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</a:br>
                <a:r>
                  <a:rPr kumimoji="1"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Monte-Carlo </a:t>
                </a:r>
                <a:r>
                  <a:rPr kumimoji="1"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평균을 구한다</a:t>
                </a:r>
                <a:r>
                  <a:rPr kumimoji="1"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.</a:t>
                </a:r>
              </a:p>
              <a:p>
                <a:endParaRPr kumimoji="1" lang="ko-Kore-KR" altLang="en-US" sz="32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68AD8DB-252D-734F-AC1E-B32F5FF726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1914" y="9274223"/>
                <a:ext cx="16884750" cy="3587329"/>
              </a:xfrm>
              <a:prstGeom prst="rect">
                <a:avLst/>
              </a:prstGeom>
              <a:blipFill>
                <a:blip r:embed="rId6"/>
                <a:stretch>
                  <a:fillRect l="-977" t="-2827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036637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6499854" cy="107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b="1" dirty="0" err="1"/>
              <a:t>InfoNCE</a:t>
            </a:r>
            <a:r>
              <a:rPr lang="en-US" altLang="ko-KR" b="1" dirty="0"/>
              <a:t> loss</a:t>
            </a:r>
          </a:p>
          <a:p>
            <a:pPr marL="457200" indent="-457200">
              <a:spcBef>
                <a:spcPts val="1000"/>
              </a:spcBef>
              <a:buFont typeface="Arial" panose="020B0604020202020204" pitchFamily="34" charset="0"/>
              <a:buChar char="•"/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dirty="0"/>
              <a:t>In contrastive predictive coding (CPC) (2018)</a:t>
            </a:r>
          </a:p>
        </p:txBody>
      </p:sp>
      <p:sp>
        <p:nvSpPr>
          <p:cNvPr id="8" name="슬라이드 번호 개체 틀 4">
            <a:extLst>
              <a:ext uri="{FF2B5EF4-FFF2-40B4-BE49-F238E27FC236}">
                <a16:creationId xmlns:a16="http://schemas.microsoft.com/office/drawing/2014/main" id="{9F266784-E60F-C04C-837A-9B3815E8A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15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12" name="Shape 222">
            <a:extLst>
              <a:ext uri="{FF2B5EF4-FFF2-40B4-BE49-F238E27FC236}">
                <a16:creationId xmlns:a16="http://schemas.microsoft.com/office/drawing/2014/main" id="{F747883E-6DCE-7645-A58B-DC1222711690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14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3" name="Shape 223">
            <a:extLst>
              <a:ext uri="{FF2B5EF4-FFF2-40B4-BE49-F238E27FC236}">
                <a16:creationId xmlns:a16="http://schemas.microsoft.com/office/drawing/2014/main" id="{58EF0780-999B-1D4F-AF96-416DBA183A9C}"/>
              </a:ext>
            </a:extLst>
          </p:cNvPr>
          <p:cNvSpPr/>
          <p:nvPr/>
        </p:nvSpPr>
        <p:spPr>
          <a:xfrm>
            <a:off x="20828000" y="2200124"/>
            <a:ext cx="2540000" cy="10900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000" dirty="0">
                <a:sym typeface="SpoqaHanSans-Bold"/>
              </a:rPr>
              <a:t>Deep Metric Learning</a:t>
            </a:r>
          </a:p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" altLang="ko-Kore-KR" sz="2000" dirty="0">
              <a:sym typeface="SpoqaHanSans-Bold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51D6A867-E55C-4147-8634-1EB2561EE6D5}"/>
                  </a:ext>
                </a:extLst>
              </p:cNvPr>
              <p:cNvSpPr/>
              <p:nvPr/>
            </p:nvSpPr>
            <p:spPr>
              <a:xfrm>
                <a:off x="1767840" y="3290166"/>
                <a:ext cx="21295360" cy="15696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3200" dirty="0">
                    <a:solidFill>
                      <a:srgbClr val="494E52"/>
                    </a:solidFill>
                    <a:effectLst/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참고</a:t>
                </a:r>
                <a:r>
                  <a:rPr lang="en-US" altLang="ko-KR" sz="3200" dirty="0">
                    <a:solidFill>
                      <a:srgbClr val="494E52"/>
                    </a:solidFill>
                    <a:effectLst/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: CPC</a:t>
                </a:r>
                <a:r>
                  <a:rPr lang="ko-KR" altLang="en-US" sz="3200" dirty="0">
                    <a:solidFill>
                      <a:srgbClr val="494E52"/>
                    </a:solidFill>
                    <a:effectLst/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는 </a:t>
                </a:r>
                <a:r>
                  <a:rPr lang="en-US" altLang="ko-KR" sz="3200" dirty="0">
                    <a:solidFill>
                      <a:srgbClr val="494E52"/>
                    </a:solidFill>
                    <a:effectLst/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Auto-regressive </a:t>
                </a:r>
                <a:r>
                  <a:rPr lang="ko-KR" altLang="en-US" sz="3200" dirty="0">
                    <a:solidFill>
                      <a:srgbClr val="494E52"/>
                    </a:solidFill>
                    <a:effectLst/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모델에서 정의</a:t>
                </a:r>
                <a:r>
                  <a:rPr lang="ko-KR" altLang="en-US" sz="3200" dirty="0">
                    <a:solidFill>
                      <a:srgbClr val="494E52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되어</a:t>
                </a:r>
                <a:r>
                  <a:rPr lang="en-US" altLang="ko-KR" sz="3200" dirty="0">
                    <a:solidFill>
                      <a:srgbClr val="494E52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,</a:t>
                </a:r>
                <a:r>
                  <a:rPr lang="ko-KR" altLang="en-US" sz="3200" dirty="0">
                    <a:solidFill>
                      <a:srgbClr val="494E52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</a:t>
                </a:r>
                <a:r>
                  <a:rPr lang="en-US" altLang="ko-KR" sz="3200" dirty="0">
                    <a:solidFill>
                      <a:srgbClr val="494E52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time </a:t>
                </a:r>
                <a:r>
                  <a:rPr lang="ko-KR" altLang="en-US" sz="3200" dirty="0">
                    <a:solidFill>
                      <a:srgbClr val="494E52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이 고려</a:t>
                </a:r>
                <a:r>
                  <a:rPr lang="ko-KR" altLang="en-US" sz="3200" dirty="0">
                    <a:solidFill>
                      <a:srgbClr val="494E52"/>
                    </a:solidFill>
                    <a:effectLst/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됨</a:t>
                </a:r>
                <a:r>
                  <a:rPr lang="en-US" altLang="ko-KR" sz="3200" dirty="0">
                    <a:solidFill>
                      <a:srgbClr val="494E52"/>
                    </a:solidFill>
                    <a:effectLst/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!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i="1">
                          <a:solidFill>
                            <a:srgbClr val="494E52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]</m:t>
                      </m:r>
                    </m:oMath>
                  </m:oMathPara>
                </a14:m>
                <a:endParaRPr lang="en-US" altLang="ko-KR" sz="3200" dirty="0">
                  <a:solidFill>
                    <a:srgbClr val="494E52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</p:txBody>
          </p:sp>
        </mc:Choice>
        <mc:Fallback xmlns="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51D6A867-E55C-4147-8634-1EB2561EE6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7840" y="3290166"/>
                <a:ext cx="21295360" cy="1569660"/>
              </a:xfrm>
              <a:prstGeom prst="rect">
                <a:avLst/>
              </a:prstGeom>
              <a:blipFill>
                <a:blip r:embed="rId4"/>
                <a:stretch>
                  <a:fillRect l="-716" b="-2419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직사각형 15">
            <a:extLst>
              <a:ext uri="{FF2B5EF4-FFF2-40B4-BE49-F238E27FC236}">
                <a16:creationId xmlns:a16="http://schemas.microsoft.com/office/drawing/2014/main" id="{C7F8EE62-A940-B444-B287-850AE78C1069}"/>
              </a:ext>
            </a:extLst>
          </p:cNvPr>
          <p:cNvSpPr/>
          <p:nvPr/>
        </p:nvSpPr>
        <p:spPr>
          <a:xfrm>
            <a:off x="2103120" y="13166757"/>
            <a:ext cx="1680908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Oord, Aaron van den, </a:t>
            </a:r>
            <a:r>
              <a:rPr lang="en" altLang="ko-Kore-KR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Yazhe</a:t>
            </a:r>
            <a:r>
              <a:rPr lang="en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Li, and Oriol </a:t>
            </a:r>
            <a:r>
              <a:rPr lang="en" altLang="ko-Kore-KR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Vinyals</a:t>
            </a:r>
            <a:r>
              <a:rPr lang="en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. "Representation learning with contrastive predictive coding." </a:t>
            </a:r>
            <a:r>
              <a:rPr lang="en" altLang="ko-Kore-KR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arXiv</a:t>
            </a:r>
            <a:r>
              <a:rPr lang="en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preprint arXiv:1807.03748 (2018).</a:t>
            </a:r>
            <a:endParaRPr lang="ko-Kore-KR" altLang="en-US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D3A1897-DABB-8349-9CD0-6C98EE394A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03120" y="4265981"/>
            <a:ext cx="16700401" cy="8180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7952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6499854" cy="107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b="1" dirty="0" err="1"/>
              <a:t>InfoNCE</a:t>
            </a:r>
            <a:r>
              <a:rPr lang="en-US" altLang="ko-KR" b="1" dirty="0"/>
              <a:t> loss</a:t>
            </a:r>
          </a:p>
          <a:p>
            <a:pPr marL="457200" indent="-457200">
              <a:spcBef>
                <a:spcPts val="1000"/>
              </a:spcBef>
              <a:buFont typeface="Arial" panose="020B0604020202020204" pitchFamily="34" charset="0"/>
              <a:buChar char="•"/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dirty="0"/>
              <a:t>In contrastive predictive coding (CPC) (2018)</a:t>
            </a:r>
          </a:p>
        </p:txBody>
      </p:sp>
      <p:sp>
        <p:nvSpPr>
          <p:cNvPr id="8" name="슬라이드 번호 개체 틀 4">
            <a:extLst>
              <a:ext uri="{FF2B5EF4-FFF2-40B4-BE49-F238E27FC236}">
                <a16:creationId xmlns:a16="http://schemas.microsoft.com/office/drawing/2014/main" id="{9F266784-E60F-C04C-837A-9B3815E8A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16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12" name="Shape 222">
            <a:extLst>
              <a:ext uri="{FF2B5EF4-FFF2-40B4-BE49-F238E27FC236}">
                <a16:creationId xmlns:a16="http://schemas.microsoft.com/office/drawing/2014/main" id="{F747883E-6DCE-7645-A58B-DC1222711690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14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3" name="Shape 223">
            <a:extLst>
              <a:ext uri="{FF2B5EF4-FFF2-40B4-BE49-F238E27FC236}">
                <a16:creationId xmlns:a16="http://schemas.microsoft.com/office/drawing/2014/main" id="{58EF0780-999B-1D4F-AF96-416DBA183A9C}"/>
              </a:ext>
            </a:extLst>
          </p:cNvPr>
          <p:cNvSpPr/>
          <p:nvPr/>
        </p:nvSpPr>
        <p:spPr>
          <a:xfrm>
            <a:off x="20828000" y="2200124"/>
            <a:ext cx="2540000" cy="10900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000" dirty="0">
                <a:sym typeface="SpoqaHanSans-Bold"/>
              </a:rPr>
              <a:t>Deep Metric Learning</a:t>
            </a:r>
          </a:p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" altLang="ko-Kore-KR" sz="2000" dirty="0">
              <a:sym typeface="SpoqaHanSans-Bold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51D6A867-E55C-4147-8634-1EB2561EE6D5}"/>
                  </a:ext>
                </a:extLst>
              </p:cNvPr>
              <p:cNvSpPr/>
              <p:nvPr/>
            </p:nvSpPr>
            <p:spPr>
              <a:xfrm>
                <a:off x="1767840" y="3290166"/>
                <a:ext cx="21295360" cy="97236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571500" indent="-5715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3200" dirty="0">
                    <a:solidFill>
                      <a:srgbClr val="494E52"/>
                    </a:solidFill>
                    <a:effectLst/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Input </a:t>
                </a:r>
                <a:r>
                  <a:rPr lang="en-US" altLang="ko-KR" sz="3200" dirty="0">
                    <a:solidFill>
                      <a:srgbClr val="494E52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feature </a:t>
                </a:r>
                <a:r>
                  <a:rPr lang="en-US" altLang="ko-KR" sz="3200" dirty="0">
                    <a:solidFill>
                      <a:srgbClr val="494E52"/>
                    </a:solidFill>
                    <a:effectLst/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x</a:t>
                </a:r>
                <a:r>
                  <a:rPr lang="ko-KR" altLang="en-US" sz="3200" dirty="0">
                    <a:solidFill>
                      <a:srgbClr val="494E52"/>
                    </a:solidFill>
                    <a:effectLst/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와 </a:t>
                </a:r>
                <a:r>
                  <a:rPr lang="en-US" altLang="ko-KR" sz="3200" dirty="0">
                    <a:solidFill>
                      <a:srgbClr val="494E52"/>
                    </a:solidFill>
                    <a:effectLst/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context c </a:t>
                </a:r>
                <a:r>
                  <a:rPr lang="ko-KR" altLang="en-US" sz="3200" dirty="0">
                    <a:solidFill>
                      <a:srgbClr val="494E52"/>
                    </a:solidFill>
                    <a:effectLst/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가 존재할 때</a:t>
                </a:r>
                <a:r>
                  <a:rPr lang="en-US" altLang="ko-KR" sz="3200" dirty="0">
                    <a:solidFill>
                      <a:srgbClr val="494E52"/>
                    </a:solidFill>
                    <a:effectLst/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, </a:t>
                </a:r>
                <a:r>
                  <a:rPr lang="ko-KR" altLang="en-US" sz="3200" dirty="0">
                    <a:solidFill>
                      <a:srgbClr val="494E52"/>
                    </a:solidFill>
                    <a:effectLst/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둘 사이의 </a:t>
                </a:r>
                <a:r>
                  <a:rPr lang="en-US" altLang="ko-KR" sz="3200" dirty="0">
                    <a:solidFill>
                      <a:srgbClr val="494E52"/>
                    </a:solidFill>
                    <a:effectLst/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mutual information</a:t>
                </a:r>
                <a:r>
                  <a:rPr lang="ko-KR" altLang="en-US" sz="3200" dirty="0">
                    <a:solidFill>
                      <a:srgbClr val="494E52"/>
                    </a:solidFill>
                    <a:effectLst/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은 </a:t>
                </a:r>
                <a:endParaRPr lang="en-US" altLang="ko-KR" sz="3200" dirty="0">
                  <a:solidFill>
                    <a:srgbClr val="494E52"/>
                  </a:solidFill>
                  <a:effectLst/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solidFill>
                            <a:srgbClr val="494E52"/>
                          </a:solidFill>
                          <a:effectLst/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𝐼</m:t>
                      </m:r>
                      <m:d>
                        <m:dPr>
                          <m:ctrlPr>
                            <a:rPr lang="en-US" altLang="ko-KR" sz="3200" i="1" smtClean="0">
                              <a:solidFill>
                                <a:srgbClr val="494E52"/>
                              </a:solidFill>
                              <a:effectLst/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dPr>
                        <m:e>
                          <m:r>
                            <a:rPr lang="en-US" altLang="ko-KR" sz="3200" b="0" i="1" smtClean="0">
                              <a:solidFill>
                                <a:srgbClr val="494E52"/>
                              </a:solidFill>
                              <a:effectLst/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𝑥</m:t>
                          </m:r>
                          <m:r>
                            <a:rPr lang="en-US" altLang="ko-KR" sz="3200" b="0" i="1" smtClean="0">
                              <a:solidFill>
                                <a:srgbClr val="494E52"/>
                              </a:solidFill>
                              <a:effectLst/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;</m:t>
                          </m:r>
                          <m:r>
                            <a:rPr lang="en-US" altLang="ko-KR" sz="3200" b="0" i="1" smtClean="0">
                              <a:solidFill>
                                <a:srgbClr val="494E52"/>
                              </a:solidFill>
                              <a:effectLst/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𝑐</m:t>
                          </m:r>
                        </m:e>
                      </m:d>
                      <m:r>
                        <a:rPr lang="en-US" altLang="ko-KR" sz="3200" b="0" i="1" smtClean="0">
                          <a:solidFill>
                            <a:srgbClr val="494E52"/>
                          </a:solidFill>
                          <a:effectLst/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ko-KR" sz="3200" i="1" smtClean="0">
                              <a:solidFill>
                                <a:srgbClr val="494E52"/>
                              </a:solidFill>
                              <a:effectLst/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naryPr>
                        <m:sub>
                          <m:r>
                            <a:rPr lang="en-US" altLang="ko-KR" sz="3200" b="0" i="1" smtClean="0">
                              <a:solidFill>
                                <a:srgbClr val="494E52"/>
                              </a:solidFill>
                              <a:effectLst/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𝑥</m:t>
                          </m:r>
                          <m:r>
                            <a:rPr lang="en-US" altLang="ko-KR" sz="3200" b="0" i="1" smtClean="0">
                              <a:solidFill>
                                <a:srgbClr val="494E52"/>
                              </a:solidFill>
                              <a:effectLst/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,</m:t>
                          </m:r>
                          <m:r>
                            <a:rPr lang="en-US" altLang="ko-KR" sz="3200" b="0" i="1" smtClean="0">
                              <a:solidFill>
                                <a:srgbClr val="494E52"/>
                              </a:solidFill>
                              <a:effectLst/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𝑐</m:t>
                          </m:r>
                        </m:sub>
                        <m:sup/>
                        <m:e>
                          <m:r>
                            <a:rPr lang="en-US" altLang="ko-KR" sz="3200" b="0" i="1" smtClean="0">
                              <a:solidFill>
                                <a:srgbClr val="494E52"/>
                              </a:solidFill>
                              <a:effectLst/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𝑝</m:t>
                          </m:r>
                          <m:d>
                            <m:dPr>
                              <m:ctrlPr>
                                <a:rPr lang="en-US" altLang="ko-KR" sz="3200" i="1" smtClean="0">
                                  <a:solidFill>
                                    <a:srgbClr val="494E5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dPr>
                            <m:e>
                              <m:r>
                                <a:rPr lang="en-US" altLang="ko-KR" sz="3200" b="0" i="1" smtClean="0">
                                  <a:solidFill>
                                    <a:srgbClr val="494E5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𝑥</m:t>
                              </m:r>
                              <m:r>
                                <a:rPr lang="en-US" altLang="ko-KR" sz="3200" b="0" i="1" smtClean="0">
                                  <a:solidFill>
                                    <a:srgbClr val="494E5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, </m:t>
                              </m:r>
                              <m:r>
                                <a:rPr lang="en-US" altLang="ko-KR" sz="3200" b="0" i="1" smtClean="0">
                                  <a:solidFill>
                                    <a:srgbClr val="494E5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𝑐</m:t>
                              </m:r>
                            </m:e>
                          </m:d>
                          <m:func>
                            <m:funcPr>
                              <m:ctrlPr>
                                <a:rPr lang="en-US" altLang="ko-KR" sz="3200" i="1" smtClean="0">
                                  <a:solidFill>
                                    <a:srgbClr val="494E5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funcPr>
                            <m:fName>
                              <m:r>
                                <a:rPr lang="en-US" altLang="ko-KR" sz="3200" b="0" i="1" smtClean="0">
                                  <a:solidFill>
                                    <a:srgbClr val="494E5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𝑙𝑜𝑔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altLang="ko-KR" sz="3200" i="1" smtClean="0">
                                      <a:solidFill>
                                        <a:srgbClr val="494E52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sz="3200" b="0" i="1" smtClean="0">
                                      <a:solidFill>
                                        <a:srgbClr val="494E52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𝑝</m:t>
                                  </m:r>
                                  <m:r>
                                    <a:rPr lang="en-US" altLang="ko-KR" sz="3200" b="0" i="1" smtClean="0">
                                      <a:solidFill>
                                        <a:srgbClr val="494E52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(</m:t>
                                  </m:r>
                                  <m:r>
                                    <a:rPr lang="en-US" altLang="ko-KR" sz="3200" b="0" i="1" smtClean="0">
                                      <a:solidFill>
                                        <a:srgbClr val="494E52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𝑥</m:t>
                                  </m:r>
                                  <m:r>
                                    <a:rPr lang="en-US" altLang="ko-KR" sz="3200" b="0" i="1" smtClean="0">
                                      <a:solidFill>
                                        <a:srgbClr val="494E52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, </m:t>
                                  </m:r>
                                  <m:r>
                                    <a:rPr lang="en-US" altLang="ko-KR" sz="3200" b="0" i="1" smtClean="0">
                                      <a:solidFill>
                                        <a:srgbClr val="494E52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𝑐</m:t>
                                  </m:r>
                                  <m:r>
                                    <a:rPr lang="en-US" altLang="ko-KR" sz="3200" b="0" i="1" smtClean="0">
                                      <a:solidFill>
                                        <a:srgbClr val="494E52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) </m:t>
                                  </m:r>
                                </m:num>
                                <m:den>
                                  <m:r>
                                    <a:rPr lang="en-US" altLang="ko-KR" sz="3200" b="0" i="1" smtClean="0">
                                      <a:solidFill>
                                        <a:srgbClr val="494E52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altLang="ko-KR" sz="3200" i="1" smtClean="0">
                                          <a:solidFill>
                                            <a:srgbClr val="494E52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3200" b="0" i="1" smtClean="0">
                                          <a:solidFill>
                                            <a:srgbClr val="494E52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  <m:t>𝑥</m:t>
                                      </m:r>
                                    </m:e>
                                  </m:d>
                                  <m:r>
                                    <a:rPr lang="en-US" altLang="ko-KR" sz="3200" b="0" i="1" smtClean="0">
                                      <a:solidFill>
                                        <a:srgbClr val="494E52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𝑝</m:t>
                                  </m:r>
                                  <m:r>
                                    <a:rPr lang="en-US" altLang="ko-KR" sz="3200" b="0" i="1" smtClean="0">
                                      <a:solidFill>
                                        <a:srgbClr val="494E52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(</m:t>
                                  </m:r>
                                  <m:r>
                                    <a:rPr lang="en-US" altLang="ko-KR" sz="3200" b="0" i="1" smtClean="0">
                                      <a:solidFill>
                                        <a:srgbClr val="494E52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𝑐</m:t>
                                  </m:r>
                                  <m:r>
                                    <a:rPr lang="en-US" altLang="ko-KR" sz="3200" b="0" i="1" smtClean="0">
                                      <a:solidFill>
                                        <a:srgbClr val="494E52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)</m:t>
                                  </m:r>
                                </m:den>
                              </m:f>
                            </m:e>
                          </m:func>
                        </m:e>
                      </m:nary>
                      <m:r>
                        <a:rPr lang="en-US" altLang="ko-KR" sz="3200" b="0" i="1" smtClean="0">
                          <a:solidFill>
                            <a:srgbClr val="494E52"/>
                          </a:solidFill>
                          <a:effectLst/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ko-KR" sz="3200" i="1">
                              <a:solidFill>
                                <a:srgbClr val="494E52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naryPr>
                        <m:sub>
                          <m:r>
                            <a:rPr lang="en-US" altLang="ko-KR" sz="3200" b="0" i="1" smtClean="0">
                              <a:solidFill>
                                <a:srgbClr val="494E52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𝑥</m:t>
                          </m:r>
                          <m:r>
                            <a:rPr lang="en-US" altLang="ko-KR" sz="3200" b="0" i="1" smtClean="0">
                              <a:solidFill>
                                <a:srgbClr val="494E52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,</m:t>
                          </m:r>
                          <m:r>
                            <a:rPr lang="en-US" altLang="ko-KR" sz="3200" b="0" i="1" smtClean="0">
                              <a:solidFill>
                                <a:srgbClr val="494E52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𝑐</m:t>
                          </m:r>
                        </m:sub>
                        <m:sup/>
                        <m:e>
                          <m:r>
                            <a:rPr lang="en-US" altLang="ko-KR" sz="3200" b="0" i="1" smtClean="0">
                              <a:solidFill>
                                <a:srgbClr val="494E52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𝑝</m:t>
                          </m:r>
                          <m:d>
                            <m:dPr>
                              <m:ctrlPr>
                                <a:rPr lang="en-US" altLang="ko-KR" sz="3200" i="1">
                                  <a:solidFill>
                                    <a:srgbClr val="494E52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dPr>
                            <m:e>
                              <m:r>
                                <a:rPr lang="en-US" altLang="ko-KR" sz="3200" b="0" i="1" smtClean="0">
                                  <a:solidFill>
                                    <a:srgbClr val="494E52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𝑥</m:t>
                              </m:r>
                              <m:r>
                                <a:rPr lang="en-US" altLang="ko-KR" sz="3200" b="0" i="1" smtClean="0">
                                  <a:solidFill>
                                    <a:srgbClr val="494E52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, </m:t>
                              </m:r>
                              <m:r>
                                <a:rPr lang="en-US" altLang="ko-KR" sz="3200" b="0" i="1" smtClean="0">
                                  <a:solidFill>
                                    <a:srgbClr val="494E52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𝑐</m:t>
                              </m:r>
                            </m:e>
                          </m:d>
                          <m:func>
                            <m:funcPr>
                              <m:ctrlPr>
                                <a:rPr lang="en-US" altLang="ko-KR" sz="3200" i="1">
                                  <a:solidFill>
                                    <a:srgbClr val="494E52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funcPr>
                            <m:fName>
                              <m:r>
                                <a:rPr lang="en-US" altLang="ko-KR" sz="3200" b="0" i="1" smtClean="0">
                                  <a:solidFill>
                                    <a:srgbClr val="494E52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𝑙𝑜𝑔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altLang="ko-KR" sz="3200" i="1">
                                      <a:solidFill>
                                        <a:srgbClr val="494E52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sz="3200" b="0" i="1" smtClean="0">
                                      <a:solidFill>
                                        <a:srgbClr val="494E52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𝑝</m:t>
                                  </m:r>
                                  <m:r>
                                    <a:rPr lang="en-US" altLang="ko-KR" sz="3200" b="0" i="1" smtClean="0">
                                      <a:solidFill>
                                        <a:srgbClr val="494E52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(</m:t>
                                  </m:r>
                                  <m:r>
                                    <a:rPr lang="en-US" altLang="ko-KR" sz="3200" b="0" i="1" smtClean="0">
                                      <a:solidFill>
                                        <a:srgbClr val="494E52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𝑥</m:t>
                                  </m:r>
                                  <m:r>
                                    <a:rPr lang="en-US" altLang="ko-KR" sz="3200" b="0" i="1" smtClean="0">
                                      <a:solidFill>
                                        <a:srgbClr val="494E52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|</m:t>
                                  </m:r>
                                  <m:r>
                                    <a:rPr lang="en-US" altLang="ko-KR" sz="3200" b="0" i="1" smtClean="0">
                                      <a:solidFill>
                                        <a:srgbClr val="494E52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𝑐</m:t>
                                  </m:r>
                                  <m:r>
                                    <a:rPr lang="en-US" altLang="ko-KR" sz="3200" b="0" i="1" smtClean="0">
                                      <a:solidFill>
                                        <a:srgbClr val="494E52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)</m:t>
                                  </m:r>
                                </m:num>
                                <m:den>
                                  <m:r>
                                    <a:rPr lang="en-US" altLang="ko-KR" sz="3200" b="0" i="1" smtClean="0">
                                      <a:solidFill>
                                        <a:srgbClr val="494E52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𝑝</m:t>
                                  </m:r>
                                  <m:r>
                                    <a:rPr lang="en-US" altLang="ko-KR" sz="3200" b="0" i="1" smtClean="0">
                                      <a:solidFill>
                                        <a:srgbClr val="494E52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(</m:t>
                                  </m:r>
                                  <m:r>
                                    <a:rPr lang="en-US" altLang="ko-KR" sz="3200" b="0" i="1" smtClean="0">
                                      <a:solidFill>
                                        <a:srgbClr val="494E52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𝑥</m:t>
                                  </m:r>
                                  <m:r>
                                    <a:rPr lang="en-US" altLang="ko-KR" sz="3200" b="0" i="1" smtClean="0">
                                      <a:solidFill>
                                        <a:srgbClr val="494E52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)</m:t>
                                  </m:r>
                                </m:den>
                              </m:f>
                            </m:e>
                          </m:func>
                        </m:e>
                      </m:nary>
                    </m:oMath>
                  </m:oMathPara>
                </a14:m>
                <a:endParaRPr lang="en-US" altLang="ko-KR" sz="3200" i="1" dirty="0">
                  <a:solidFill>
                    <a:srgbClr val="494E52"/>
                  </a:solidFill>
                  <a:effectLst/>
                  <a:latin typeface="Spoqa Han Sans Neo Bold" panose="020B0500000000000000" pitchFamily="34" charset="-128"/>
                  <a:ea typeface="Spoqa Han Sans Neo Bold" panose="020B0500000000000000" pitchFamily="34" charset="-128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ko-KR" altLang="en-US" sz="3200" dirty="0">
                    <a:solidFill>
                      <a:srgbClr val="494E52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와 같다</a:t>
                </a:r>
                <a:r>
                  <a:rPr lang="en-US" altLang="ko-KR" sz="3200" dirty="0">
                    <a:solidFill>
                      <a:srgbClr val="494E52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. </a:t>
                </a:r>
                <a:r>
                  <a:rPr lang="ko-KR" altLang="en-US" sz="3200" dirty="0">
                    <a:solidFill>
                      <a:srgbClr val="494E52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즉</a:t>
                </a:r>
                <a:r>
                  <a:rPr lang="en-US" altLang="ko-KR" sz="3200" dirty="0">
                    <a:solidFill>
                      <a:srgbClr val="494E52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3200" b="0" i="0" smtClean="0">
                        <a:solidFill>
                          <a:srgbClr val="494E52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log</m:t>
                    </m:r>
                    <m:f>
                      <m:fPr>
                        <m:ctrlPr>
                          <a:rPr lang="en-US" altLang="ko-KR" sz="3200" i="1">
                            <a:solidFill>
                              <a:srgbClr val="494E52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altLang="ko-KR" sz="3200">
                            <a:solidFill>
                              <a:srgbClr val="494E52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p</m:t>
                        </m:r>
                        <m:r>
                          <a:rPr lang="en-US" altLang="ko-KR" sz="3200">
                            <a:solidFill>
                              <a:srgbClr val="494E52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ko-KR" sz="3200">
                            <a:solidFill>
                              <a:srgbClr val="494E52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x</m:t>
                        </m:r>
                        <m:r>
                          <a:rPr lang="en-US" altLang="ko-KR" sz="3200">
                            <a:solidFill>
                              <a:srgbClr val="494E52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|</m:t>
                        </m:r>
                        <m:r>
                          <m:rPr>
                            <m:sty m:val="p"/>
                          </m:rPr>
                          <a:rPr lang="en-US" altLang="ko-KR" sz="3200">
                            <a:solidFill>
                              <a:srgbClr val="494E52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c</m:t>
                        </m:r>
                        <m:r>
                          <a:rPr lang="en-US" altLang="ko-KR" sz="3200">
                            <a:solidFill>
                              <a:srgbClr val="494E52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)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altLang="ko-KR" sz="3200">
                            <a:solidFill>
                              <a:srgbClr val="494E52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p</m:t>
                        </m:r>
                        <m:r>
                          <a:rPr lang="en-US" altLang="ko-KR" sz="3200">
                            <a:solidFill>
                              <a:srgbClr val="494E52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ko-KR" sz="3200">
                            <a:solidFill>
                              <a:srgbClr val="494E52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x</m:t>
                        </m:r>
                        <m:r>
                          <a:rPr lang="en-US" altLang="ko-KR" sz="3200">
                            <a:solidFill>
                              <a:srgbClr val="494E52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altLang="ko-KR" sz="3200" dirty="0">
                    <a:solidFill>
                      <a:srgbClr val="494E52"/>
                    </a:solidFill>
                    <a:effectLst/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 </a:t>
                </a:r>
                <a:r>
                  <a:rPr lang="en-US" altLang="ko-KR" sz="3200" dirty="0">
                    <a:solidFill>
                      <a:srgbClr val="494E52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density ratio</a:t>
                </a:r>
                <a:r>
                  <a:rPr lang="ko-KR" altLang="en-US" sz="3200" dirty="0">
                    <a:solidFill>
                      <a:srgbClr val="494E52"/>
                    </a:solidFill>
                    <a:effectLst/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에 비례한다</a:t>
                </a:r>
                <a:r>
                  <a:rPr lang="en-US" altLang="ko-KR" sz="3200" dirty="0">
                    <a:solidFill>
                      <a:srgbClr val="494E52"/>
                    </a:solidFill>
                    <a:effectLst/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! </a:t>
                </a:r>
              </a:p>
              <a:p>
                <a:pPr marL="571500" indent="-5715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3200" dirty="0">
                    <a:solidFill>
                      <a:srgbClr val="494E52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Generative model</a:t>
                </a:r>
                <a:r>
                  <a:rPr lang="ko-KR" altLang="en-US" sz="3200" dirty="0">
                    <a:solidFill>
                      <a:srgbClr val="494E52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의</a:t>
                </a:r>
                <a14:m>
                  <m:oMath xmlns:m="http://schemas.openxmlformats.org/officeDocument/2006/math">
                    <m:r>
                      <a:rPr lang="en-US" altLang="ko-KR" sz="3200" b="0" i="0" smtClean="0">
                        <a:solidFill>
                          <a:srgbClr val="494E52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 </m:t>
                    </m:r>
                    <m:r>
                      <a:rPr lang="en-US" altLang="ko-KR" sz="3200" i="1">
                        <a:solidFill>
                          <a:srgbClr val="494E52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𝑝</m:t>
                    </m:r>
                    <m:r>
                      <a:rPr lang="en-US" altLang="ko-KR" sz="3200" b="0" i="1" smtClean="0">
                        <a:solidFill>
                          <a:srgbClr val="494E52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(</m:t>
                    </m:r>
                    <m:sSub>
                      <m:sSubPr>
                        <m:ctrlPr>
                          <a:rPr lang="en-US" altLang="ko-KR" sz="3200" b="0" i="1" smtClean="0">
                            <a:solidFill>
                              <a:srgbClr val="494E52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sSubPr>
                      <m:e>
                        <m:r>
                          <a:rPr lang="en-US" altLang="ko-KR" sz="3200" b="0" i="1" smtClean="0">
                            <a:solidFill>
                              <a:srgbClr val="494E52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𝑥</m:t>
                        </m:r>
                      </m:e>
                      <m:sub>
                        <m:r>
                          <a:rPr lang="en-US" altLang="ko-KR" sz="3200" b="0" i="1" smtClean="0">
                            <a:solidFill>
                              <a:srgbClr val="494E52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𝑡</m:t>
                        </m:r>
                        <m:r>
                          <a:rPr lang="en-US" altLang="ko-KR" sz="3200" b="0" i="1" smtClean="0">
                            <a:solidFill>
                              <a:srgbClr val="494E52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+</m:t>
                        </m:r>
                        <m:r>
                          <a:rPr lang="en-US" altLang="ko-KR" sz="3200" b="0" i="1" smtClean="0">
                            <a:solidFill>
                              <a:srgbClr val="494E52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𝑘</m:t>
                        </m:r>
                      </m:sub>
                    </m:sSub>
                    <m:r>
                      <a:rPr lang="en-US" altLang="ko-KR" sz="3200" b="0" i="1" smtClean="0">
                        <a:solidFill>
                          <a:srgbClr val="494E52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|</m:t>
                    </m:r>
                    <m:sSub>
                      <m:sSubPr>
                        <m:ctrlPr>
                          <a:rPr lang="en-US" altLang="ko-KR" sz="3200" b="0" i="1" smtClean="0">
                            <a:solidFill>
                              <a:srgbClr val="494E52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sSubPr>
                      <m:e>
                        <m:r>
                          <a:rPr lang="en-US" altLang="ko-KR" sz="3200" b="0" i="1" smtClean="0">
                            <a:solidFill>
                              <a:srgbClr val="494E52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𝑐</m:t>
                        </m:r>
                      </m:e>
                      <m:sub>
                        <m:r>
                          <a:rPr lang="en-US" altLang="ko-KR" sz="3200" b="0" i="1" smtClean="0">
                            <a:solidFill>
                              <a:srgbClr val="494E52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𝑡</m:t>
                        </m:r>
                      </m:sub>
                    </m:sSub>
                    <m:r>
                      <a:rPr lang="en-US" altLang="ko-KR" sz="3200" b="0" i="1" smtClean="0">
                        <a:solidFill>
                          <a:srgbClr val="494E52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)</m:t>
                    </m:r>
                  </m:oMath>
                </a14:m>
                <a:r>
                  <a:rPr lang="en-US" altLang="ko-KR" sz="3200" dirty="0">
                    <a:solidFill>
                      <a:srgbClr val="494E52"/>
                    </a:solidFill>
                    <a:effectLst/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</a:t>
                </a:r>
                <a:r>
                  <a:rPr lang="ko-KR" altLang="en-US" sz="3200" dirty="0">
                    <a:solidFill>
                      <a:srgbClr val="494E52"/>
                    </a:solidFill>
                    <a:effectLst/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에서</a:t>
                </a:r>
                <a:r>
                  <a:rPr lang="en-US" altLang="ko-KR" sz="3200" dirty="0">
                    <a:solidFill>
                      <a:srgbClr val="494E52"/>
                    </a:solidFill>
                    <a:effectLst/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, </a:t>
                </a:r>
                <a:r>
                  <a:rPr lang="ko-KR" altLang="en-US" sz="3200" dirty="0">
                    <a:solidFill>
                      <a:srgbClr val="494E52"/>
                    </a:solidFill>
                    <a:effectLst/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미래의 관찰 값인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3200" i="1">
                            <a:solidFill>
                              <a:srgbClr val="494E52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sSubPr>
                      <m:e>
                        <m:r>
                          <a:rPr lang="en-US" altLang="ko-KR" sz="3200" i="1">
                            <a:solidFill>
                              <a:srgbClr val="494E52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𝑥</m:t>
                        </m:r>
                      </m:e>
                      <m:sub>
                        <m:r>
                          <a:rPr lang="en-US" altLang="ko-KR" sz="3200" i="1">
                            <a:solidFill>
                              <a:srgbClr val="494E52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𝑡</m:t>
                        </m:r>
                        <m:r>
                          <a:rPr lang="en-US" altLang="ko-KR" sz="3200" i="1">
                            <a:solidFill>
                              <a:srgbClr val="494E52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+</m:t>
                        </m:r>
                        <m:r>
                          <a:rPr lang="en-US" altLang="ko-KR" sz="3200" i="1">
                            <a:solidFill>
                              <a:srgbClr val="494E52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ko-KR" altLang="en-US" sz="3200" dirty="0">
                    <a:solidFill>
                      <a:srgbClr val="494E52"/>
                    </a:solidFill>
                    <a:effectLst/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을 직접 생성하는 것이 아닌</a:t>
                </a:r>
                <a:r>
                  <a:rPr lang="en-US" altLang="ko-KR" sz="3200" dirty="0">
                    <a:solidFill>
                      <a:srgbClr val="494E52"/>
                    </a:solidFill>
                    <a:effectLst/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3200" i="1">
                            <a:solidFill>
                              <a:srgbClr val="494E52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sSubPr>
                      <m:e>
                        <m:r>
                          <a:rPr lang="en-US" altLang="ko-KR" sz="3200" i="1">
                            <a:solidFill>
                              <a:srgbClr val="494E52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𝑥</m:t>
                        </m:r>
                      </m:e>
                      <m:sub>
                        <m:r>
                          <a:rPr lang="en-US" altLang="ko-KR" sz="3200" i="1">
                            <a:solidFill>
                              <a:srgbClr val="494E52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𝑡</m:t>
                        </m:r>
                        <m:r>
                          <a:rPr lang="en-US" altLang="ko-KR" sz="3200" i="1">
                            <a:solidFill>
                              <a:srgbClr val="494E52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+</m:t>
                        </m:r>
                        <m:r>
                          <a:rPr lang="en-US" altLang="ko-KR" sz="3200" i="1">
                            <a:solidFill>
                              <a:srgbClr val="494E52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𝑘</m:t>
                        </m:r>
                      </m:sub>
                    </m:sSub>
                    <m:r>
                      <a:rPr lang="en-US" altLang="ko-KR" sz="3200" b="0" i="1" smtClean="0">
                        <a:solidFill>
                          <a:srgbClr val="494E52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, </m:t>
                    </m:r>
                    <m:sSub>
                      <m:sSubPr>
                        <m:ctrlPr>
                          <a:rPr lang="en-US" altLang="ko-KR" sz="3200" i="1">
                            <a:solidFill>
                              <a:srgbClr val="494E52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sSubPr>
                      <m:e>
                        <m:r>
                          <a:rPr lang="en-US" altLang="ko-KR" sz="3200" i="1">
                            <a:solidFill>
                              <a:srgbClr val="494E52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𝑐</m:t>
                        </m:r>
                      </m:e>
                      <m:sub>
                        <m:r>
                          <a:rPr lang="en-US" altLang="ko-KR" sz="3200" i="1">
                            <a:solidFill>
                              <a:srgbClr val="494E52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ko-KR" sz="3200" dirty="0">
                    <a:solidFill>
                      <a:srgbClr val="494E52"/>
                    </a:solidFill>
                    <a:effectLst/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</a:t>
                </a:r>
                <a:r>
                  <a:rPr lang="ko-KR" altLang="en-US" sz="3200" dirty="0">
                    <a:solidFill>
                      <a:srgbClr val="494E52"/>
                    </a:solidFill>
                    <a:effectLst/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관계 </a:t>
                </a:r>
                <a:r>
                  <a:rPr lang="en-US" altLang="ko-KR" sz="3200" dirty="0">
                    <a:solidFill>
                      <a:srgbClr val="494E52"/>
                    </a:solidFill>
                    <a:effectLst/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density ratio(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3200" i="1">
                            <a:solidFill>
                              <a:srgbClr val="494E52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sSubPr>
                      <m:e>
                        <m:r>
                          <a:rPr lang="en-US" altLang="ko-KR" sz="3200" i="1">
                            <a:solidFill>
                              <a:srgbClr val="494E52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𝑓</m:t>
                        </m:r>
                      </m:e>
                      <m:sub>
                        <m:r>
                          <a:rPr lang="en-US" altLang="ko-KR" sz="3200" i="1">
                            <a:solidFill>
                              <a:srgbClr val="494E52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altLang="ko-KR" sz="3200" i="1">
                            <a:solidFill>
                              <a:srgbClr val="494E52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3200" i="1">
                                <a:solidFill>
                                  <a:srgbClr val="494E52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</m:ctrlPr>
                          </m:sSubPr>
                          <m:e>
                            <m:r>
                              <a:rPr lang="en-US" altLang="ko-KR" sz="3200" i="1">
                                <a:solidFill>
                                  <a:srgbClr val="494E52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3200" i="1">
                                <a:solidFill>
                                  <a:srgbClr val="494E52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𝑡</m:t>
                            </m:r>
                            <m:r>
                              <a:rPr lang="en-US" altLang="ko-KR" sz="3200" i="1">
                                <a:solidFill>
                                  <a:srgbClr val="494E52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+</m:t>
                            </m:r>
                            <m:r>
                              <a:rPr lang="en-US" altLang="ko-KR" sz="3200" i="1">
                                <a:solidFill>
                                  <a:srgbClr val="494E52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𝑘</m:t>
                            </m:r>
                          </m:sub>
                        </m:sSub>
                        <m:r>
                          <a:rPr lang="en-US" altLang="ko-KR" sz="3200" i="1">
                            <a:solidFill>
                              <a:srgbClr val="494E52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, </m:t>
                        </m:r>
                        <m:sSub>
                          <m:sSubPr>
                            <m:ctrlPr>
                              <a:rPr lang="en-US" altLang="ko-KR" sz="3200" i="1">
                                <a:solidFill>
                                  <a:srgbClr val="494E52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</m:ctrlPr>
                          </m:sSubPr>
                          <m:e>
                            <m:r>
                              <a:rPr lang="en-US" altLang="ko-KR" sz="3200" i="1">
                                <a:solidFill>
                                  <a:srgbClr val="494E52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ko-KR" sz="3200" i="1">
                                <a:solidFill>
                                  <a:srgbClr val="494E52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altLang="ko-KR" sz="3200" i="1" smtClean="0">
                        <a:solidFill>
                          <a:srgbClr val="494E5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  <m:f>
                      <m:fPr>
                        <m:ctrlPr>
                          <a:rPr lang="en-US" altLang="ko-KR" sz="3200" i="1">
                            <a:solidFill>
                              <a:srgbClr val="494E52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fPr>
                      <m:num>
                        <m:r>
                          <a:rPr lang="en-US" altLang="ko-KR" sz="3200" i="1">
                            <a:solidFill>
                              <a:srgbClr val="494E52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𝑝</m:t>
                        </m:r>
                        <m:r>
                          <a:rPr lang="en-US" altLang="ko-KR" sz="3200" i="1">
                            <a:solidFill>
                              <a:srgbClr val="494E52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(</m:t>
                        </m:r>
                        <m:sSub>
                          <m:sSubPr>
                            <m:ctrlPr>
                              <a:rPr lang="en-US" altLang="ko-KR" sz="3200" b="0" i="1" smtClean="0">
                                <a:solidFill>
                                  <a:srgbClr val="494E52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</m:ctrlPr>
                          </m:sSubPr>
                          <m:e>
                            <m:r>
                              <a:rPr lang="en-US" altLang="ko-KR" sz="3200" i="1">
                                <a:solidFill>
                                  <a:srgbClr val="494E52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3200" b="0" i="1" smtClean="0">
                                <a:solidFill>
                                  <a:srgbClr val="494E52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𝑡</m:t>
                            </m:r>
                            <m:r>
                              <a:rPr lang="en-US" altLang="ko-KR" sz="3200" b="0" i="1" smtClean="0">
                                <a:solidFill>
                                  <a:srgbClr val="494E52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+</m:t>
                            </m:r>
                            <m:r>
                              <a:rPr lang="en-US" altLang="ko-KR" sz="3200" b="0" i="1" smtClean="0">
                                <a:solidFill>
                                  <a:srgbClr val="494E52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𝑘</m:t>
                            </m:r>
                          </m:sub>
                        </m:sSub>
                        <m:r>
                          <a:rPr lang="en-US" altLang="ko-KR" sz="3200" i="1">
                            <a:solidFill>
                              <a:srgbClr val="494E52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|</m:t>
                        </m:r>
                        <m:sSub>
                          <m:sSubPr>
                            <m:ctrlPr>
                              <a:rPr lang="en-US" altLang="ko-KR" sz="3200" b="0" i="1" smtClean="0">
                                <a:solidFill>
                                  <a:srgbClr val="494E52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</m:ctrlPr>
                          </m:sSubPr>
                          <m:e>
                            <m:r>
                              <a:rPr lang="en-US" altLang="ko-KR" sz="3200" i="1">
                                <a:solidFill>
                                  <a:srgbClr val="494E52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ko-KR" sz="3200" b="0" i="1" smtClean="0">
                                <a:solidFill>
                                  <a:srgbClr val="494E52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𝑡</m:t>
                            </m:r>
                          </m:sub>
                        </m:sSub>
                        <m:r>
                          <a:rPr lang="en-US" altLang="ko-KR" sz="3200" i="1">
                            <a:solidFill>
                              <a:srgbClr val="494E52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)</m:t>
                        </m:r>
                      </m:num>
                      <m:den>
                        <m:r>
                          <a:rPr lang="en-US" altLang="ko-KR" sz="3200" i="1">
                            <a:solidFill>
                              <a:srgbClr val="494E52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𝑝</m:t>
                        </m:r>
                        <m:r>
                          <a:rPr lang="en-US" altLang="ko-KR" sz="3200" i="1">
                            <a:solidFill>
                              <a:srgbClr val="494E52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(</m:t>
                        </m:r>
                        <m:sSub>
                          <m:sSubPr>
                            <m:ctrlPr>
                              <a:rPr lang="en-US" altLang="ko-KR" sz="3200" b="0" i="1" smtClean="0">
                                <a:solidFill>
                                  <a:srgbClr val="494E52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</m:ctrlPr>
                          </m:sSubPr>
                          <m:e>
                            <m:r>
                              <a:rPr lang="en-US" altLang="ko-KR" sz="3200" i="1">
                                <a:solidFill>
                                  <a:srgbClr val="494E52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3200" b="0" i="1" smtClean="0">
                                <a:solidFill>
                                  <a:srgbClr val="494E52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𝑡</m:t>
                            </m:r>
                            <m:r>
                              <a:rPr lang="en-US" altLang="ko-KR" sz="3200" b="0" i="1" smtClean="0">
                                <a:solidFill>
                                  <a:srgbClr val="494E52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+</m:t>
                            </m:r>
                            <m:r>
                              <a:rPr lang="en-US" altLang="ko-KR" sz="3200" b="0" i="1" smtClean="0">
                                <a:solidFill>
                                  <a:srgbClr val="494E52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𝑘</m:t>
                            </m:r>
                          </m:sub>
                        </m:sSub>
                        <m:r>
                          <a:rPr lang="en-US" altLang="ko-KR" sz="3200" i="1">
                            <a:solidFill>
                              <a:srgbClr val="494E52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altLang="ko-KR" sz="3200" dirty="0">
                    <a:solidFill>
                      <a:srgbClr val="494E52"/>
                    </a:solidFill>
                    <a:effectLst/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)</a:t>
                </a:r>
                <a:r>
                  <a:rPr lang="ko-KR" altLang="en-US" sz="3200" dirty="0">
                    <a:solidFill>
                      <a:srgbClr val="494E52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을 모델링 하자</a:t>
                </a:r>
                <a:r>
                  <a:rPr lang="en-US" altLang="ko-KR" sz="3200" dirty="0">
                    <a:solidFill>
                      <a:srgbClr val="494E52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! </a:t>
                </a:r>
              </a:p>
              <a:p>
                <a:pPr marL="571500" indent="-5715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ko-KR" sz="3200" i="1" dirty="0">
                  <a:solidFill>
                    <a:srgbClr val="494E52"/>
                  </a:solidFill>
                  <a:latin typeface="Cambria Math" panose="02040503050406030204" pitchFamily="18" charset="0"/>
                  <a:ea typeface="Spoqa Han Sans Neo Bold" panose="020B0500000000000000" pitchFamily="34" charset="-128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3200" dirty="0">
                    <a:solidFill>
                      <a:srgbClr val="494E52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 </a:t>
                </a:r>
                <a:r>
                  <a:rPr lang="en-US" altLang="ko-KR" sz="3200" dirty="0">
                    <a:solidFill>
                      <a:srgbClr val="494E52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Positive sample 1</a:t>
                </a:r>
                <a:r>
                  <a:rPr lang="ko-KR" altLang="en-US" sz="3200" dirty="0">
                    <a:solidFill>
                      <a:srgbClr val="494E52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개를</a:t>
                </a:r>
                <a:r>
                  <a:rPr lang="en-US" altLang="ko-KR" sz="3200" dirty="0">
                    <a:solidFill>
                      <a:srgbClr val="494E52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3200" i="1" dirty="0">
                        <a:solidFill>
                          <a:srgbClr val="494E52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𝑝</m:t>
                    </m:r>
                    <m:r>
                      <a:rPr lang="en-US" altLang="ko-KR" sz="3200" i="1">
                        <a:solidFill>
                          <a:srgbClr val="494E52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(</m:t>
                    </m:r>
                    <m:sSub>
                      <m:sSubPr>
                        <m:ctrlPr>
                          <a:rPr lang="en-US" altLang="ko-KR" sz="3200" i="1">
                            <a:solidFill>
                              <a:srgbClr val="494E52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sSubPr>
                      <m:e>
                        <m:r>
                          <a:rPr lang="en-US" altLang="ko-KR" sz="3200" i="1">
                            <a:solidFill>
                              <a:srgbClr val="494E52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𝑥</m:t>
                        </m:r>
                      </m:e>
                      <m:sub>
                        <m:r>
                          <a:rPr lang="en-US" altLang="ko-KR" sz="3200" i="1">
                            <a:solidFill>
                              <a:srgbClr val="494E52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𝑡</m:t>
                        </m:r>
                        <m:r>
                          <a:rPr lang="en-US" altLang="ko-KR" sz="3200" i="1">
                            <a:solidFill>
                              <a:srgbClr val="494E52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+</m:t>
                        </m:r>
                        <m:r>
                          <a:rPr lang="en-US" altLang="ko-KR" sz="3200" i="1">
                            <a:solidFill>
                              <a:srgbClr val="494E52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𝑘</m:t>
                        </m:r>
                      </m:sub>
                    </m:sSub>
                    <m:r>
                      <a:rPr lang="en-US" altLang="ko-KR" sz="3200" i="1">
                        <a:solidFill>
                          <a:srgbClr val="494E52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|</m:t>
                    </m:r>
                    <m:sSub>
                      <m:sSubPr>
                        <m:ctrlPr>
                          <a:rPr lang="en-US" altLang="ko-KR" sz="3200" i="1">
                            <a:solidFill>
                              <a:srgbClr val="494E52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sSubPr>
                      <m:e>
                        <m:r>
                          <a:rPr lang="en-US" altLang="ko-KR" sz="3200" i="1">
                            <a:solidFill>
                              <a:srgbClr val="494E52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𝑐</m:t>
                        </m:r>
                      </m:e>
                      <m:sub>
                        <m:r>
                          <a:rPr lang="en-US" altLang="ko-KR" sz="3200" i="1">
                            <a:solidFill>
                              <a:srgbClr val="494E52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𝑡</m:t>
                        </m:r>
                      </m:sub>
                    </m:sSub>
                    <m:r>
                      <a:rPr lang="en-US" altLang="ko-KR" sz="3200" b="0" i="1" smtClean="0">
                        <a:solidFill>
                          <a:srgbClr val="494E52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)</m:t>
                    </m:r>
                  </m:oMath>
                </a14:m>
                <a:r>
                  <a:rPr lang="ko-KR" altLang="en-US" sz="3200" i="1" dirty="0">
                    <a:solidFill>
                      <a:srgbClr val="494E52"/>
                    </a:solidFill>
                    <a:latin typeface="Spoqa Han Sans Neo Bold" panose="020B0500000000000000" pitchFamily="34" charset="-128"/>
                    <a:ea typeface="Spoqa Han Sans Neo Bold" panose="020B0500000000000000" pitchFamily="34" charset="-128"/>
                  </a:rPr>
                  <a:t> </a:t>
                </a:r>
                <a:r>
                  <a:rPr lang="ko-KR" altLang="en-US" sz="3200" dirty="0">
                    <a:solidFill>
                      <a:srgbClr val="494E52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에서 뽑고</a:t>
                </a:r>
                <a:r>
                  <a:rPr lang="en-US" altLang="ko-KR" sz="3200" dirty="0">
                    <a:solidFill>
                      <a:srgbClr val="494E52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negative sample</a:t>
                </a:r>
                <a:r>
                  <a:rPr lang="ko-KR" altLang="en-US" sz="3200" dirty="0">
                    <a:solidFill>
                      <a:srgbClr val="494E52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을</a:t>
                </a:r>
                <a:r>
                  <a:rPr lang="en-US" altLang="ko-KR" sz="3200" dirty="0">
                    <a:solidFill>
                      <a:srgbClr val="494E52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distribution</a:t>
                </a:r>
                <a:r>
                  <a:rPr lang="ko-KR" altLang="en-US" sz="3200" dirty="0">
                    <a:solidFill>
                      <a:srgbClr val="494E52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3200" i="1" dirty="0">
                        <a:solidFill>
                          <a:srgbClr val="494E52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𝑝</m:t>
                    </m:r>
                    <m:d>
                      <m:dPr>
                        <m:ctrlPr>
                          <a:rPr lang="en-US" altLang="ko-KR" sz="3200" b="0" i="1" dirty="0" smtClean="0">
                            <a:solidFill>
                              <a:srgbClr val="494E52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3200" b="0" i="1" dirty="0" smtClean="0">
                                <a:solidFill>
                                  <a:srgbClr val="494E52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</m:ctrlPr>
                          </m:sSubPr>
                          <m:e>
                            <m:r>
                              <a:rPr lang="en-US" altLang="ko-KR" sz="3200" b="0" i="1" dirty="0" smtClean="0">
                                <a:solidFill>
                                  <a:srgbClr val="494E52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3200" b="0" i="1" dirty="0" smtClean="0">
                                <a:solidFill>
                                  <a:srgbClr val="494E52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𝑡</m:t>
                            </m:r>
                            <m:r>
                              <a:rPr lang="en-US" altLang="ko-KR" sz="3200" b="0" i="1" dirty="0" smtClean="0">
                                <a:solidFill>
                                  <a:srgbClr val="494E52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+</m:t>
                            </m:r>
                            <m:r>
                              <a:rPr lang="en-US" altLang="ko-KR" sz="3200" b="0" i="1" dirty="0" smtClean="0">
                                <a:solidFill>
                                  <a:srgbClr val="494E52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𝑘</m:t>
                            </m:r>
                          </m:sub>
                        </m:sSub>
                        <m:r>
                          <a:rPr lang="en-US" altLang="ko-KR" sz="3200" b="0" i="1" dirty="0" smtClean="0">
                            <a:solidFill>
                              <a:srgbClr val="494E52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, </m:t>
                        </m:r>
                        <m:sSub>
                          <m:sSubPr>
                            <m:ctrlPr>
                              <a:rPr lang="en-US" altLang="ko-KR" sz="3200" b="0" i="1" dirty="0" smtClean="0">
                                <a:solidFill>
                                  <a:srgbClr val="494E52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</m:ctrlPr>
                          </m:sSubPr>
                          <m:e>
                            <m:r>
                              <a:rPr lang="en-US" altLang="ko-KR" sz="3200" b="0" i="1" dirty="0" smtClean="0">
                                <a:solidFill>
                                  <a:srgbClr val="494E52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ko-KR" sz="3200" b="0" i="1" dirty="0" smtClean="0">
                                <a:solidFill>
                                  <a:srgbClr val="494E52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ko-KR" altLang="en-US" sz="3200" dirty="0">
                    <a:solidFill>
                      <a:srgbClr val="494E52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에서</a:t>
                </a:r>
                <a:r>
                  <a:rPr lang="en-US" altLang="ko-KR" sz="3200" dirty="0">
                    <a:solidFill>
                      <a:srgbClr val="494E52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</a:t>
                </a:r>
                <a:br>
                  <a:rPr lang="en-US" altLang="ko-KR" sz="3200" dirty="0">
                    <a:solidFill>
                      <a:srgbClr val="494E52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</a:br>
                <a:r>
                  <a:rPr lang="en-US" altLang="ko-KR" sz="3200" dirty="0">
                    <a:solidFill>
                      <a:srgbClr val="494E52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N-1</a:t>
                </a:r>
                <a:r>
                  <a:rPr lang="ko-KR" altLang="en-US" sz="3200" dirty="0">
                    <a:solidFill>
                      <a:srgbClr val="494E52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개를 뽑는다</a:t>
                </a:r>
                <a:r>
                  <a:rPr lang="en-US" altLang="ko-KR" sz="3200" dirty="0">
                    <a:solidFill>
                      <a:srgbClr val="494E52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. (NCE loss) </a:t>
                </a:r>
                <a:r>
                  <a:rPr lang="ko-KR" altLang="en-US" sz="3200" dirty="0">
                    <a:solidFill>
                      <a:srgbClr val="494E52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이때 </a:t>
                </a:r>
                <a:r>
                  <a:rPr lang="en-US" altLang="ko-KR" sz="3200" dirty="0">
                    <a:solidFill>
                      <a:srgbClr val="494E52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loss</a:t>
                </a:r>
                <a:r>
                  <a:rPr lang="ko-KR" altLang="en-US" sz="3200" dirty="0">
                    <a:solidFill>
                      <a:srgbClr val="494E52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는 다음을 만족한다</a:t>
                </a:r>
                <a:r>
                  <a:rPr lang="en-US" altLang="ko-KR" sz="3200" dirty="0">
                    <a:solidFill>
                      <a:srgbClr val="494E52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.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3200" i="1" dirty="0">
                              <a:solidFill>
                                <a:srgbClr val="494E52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ko-KR" sz="3200" i="1" dirty="0">
                              <a:solidFill>
                                <a:srgbClr val="494E52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L</m:t>
                          </m:r>
                        </m:e>
                        <m:sup>
                          <m:r>
                            <a:rPr lang="en-US" altLang="ko-KR" sz="3200" i="1" dirty="0">
                              <a:solidFill>
                                <a:srgbClr val="494E52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𝐼𝑛𝑓𝑜𝑁𝐶𝐸</m:t>
                          </m:r>
                        </m:sup>
                      </m:sSup>
                      <m:r>
                        <a:rPr lang="en-US" altLang="ko-KR" sz="3200" i="1">
                          <a:solidFill>
                            <a:srgbClr val="494E52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=−</m:t>
                      </m:r>
                      <m:sSub>
                        <m:sSubPr>
                          <m:ctrlPr>
                            <a:rPr lang="en-US" altLang="ko-KR" sz="3200" i="1">
                              <a:solidFill>
                                <a:srgbClr val="494E52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sSubPr>
                        <m:e>
                          <m:r>
                            <a:rPr lang="en-US" altLang="ko-KR" sz="3200" i="1">
                              <a:solidFill>
                                <a:srgbClr val="494E52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𝐸</m:t>
                          </m:r>
                        </m:e>
                        <m:sub>
                          <m:r>
                            <a:rPr lang="en-US" altLang="ko-KR" sz="3200" i="1">
                              <a:solidFill>
                                <a:srgbClr val="494E52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𝑥</m:t>
                          </m:r>
                          <m:r>
                            <a:rPr lang="en-US" altLang="ko-KR" sz="3200" i="1">
                              <a:solidFill>
                                <a:srgbClr val="494E52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~</m:t>
                          </m:r>
                          <m:r>
                            <a:rPr lang="en-US" altLang="ko-KR" sz="3200" i="1">
                              <a:solidFill>
                                <a:srgbClr val="494E52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𝑋</m:t>
                          </m:r>
                        </m:sub>
                      </m:sSub>
                      <m:r>
                        <a:rPr lang="en-US" altLang="ko-KR" sz="3200" i="1">
                          <a:solidFill>
                            <a:srgbClr val="494E52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[</m:t>
                      </m:r>
                      <m:func>
                        <m:funcPr>
                          <m:ctrlPr>
                            <a:rPr lang="en-US" altLang="ko-KR" sz="3200" i="1">
                              <a:solidFill>
                                <a:srgbClr val="494E52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3200">
                              <a:solidFill>
                                <a:srgbClr val="494E52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log</m:t>
                          </m:r>
                        </m:fName>
                        <m:e>
                          <m:f>
                            <m:fPr>
                              <m:ctrlPr>
                                <a:rPr lang="en-US" altLang="ko-KR" sz="3200" i="1">
                                  <a:solidFill>
                                    <a:srgbClr val="494E52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ko-KR" sz="3200" i="1">
                                      <a:solidFill>
                                        <a:srgbClr val="494E52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3200" i="1">
                                      <a:solidFill>
                                        <a:srgbClr val="494E52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altLang="ko-KR" sz="3200" i="1">
                                      <a:solidFill>
                                        <a:srgbClr val="494E52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altLang="ko-KR" sz="3200" i="1">
                                  <a:solidFill>
                                    <a:srgbClr val="494E52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ko-KR" sz="3200" i="1">
                                      <a:solidFill>
                                        <a:srgbClr val="494E52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3200" i="1">
                                      <a:solidFill>
                                        <a:srgbClr val="494E52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3200" i="1">
                                      <a:solidFill>
                                        <a:srgbClr val="494E52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𝑡</m:t>
                                  </m:r>
                                  <m:r>
                                    <a:rPr lang="en-US" altLang="ko-KR" sz="3200" i="1">
                                      <a:solidFill>
                                        <a:srgbClr val="494E52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+</m:t>
                                  </m:r>
                                  <m:r>
                                    <a:rPr lang="en-US" altLang="ko-KR" sz="3200" i="1">
                                      <a:solidFill>
                                        <a:srgbClr val="494E52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altLang="ko-KR" sz="3200" i="1">
                                  <a:solidFill>
                                    <a:srgbClr val="494E52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altLang="ko-KR" sz="3200" i="1">
                                      <a:solidFill>
                                        <a:srgbClr val="494E52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3200" i="1">
                                      <a:solidFill>
                                        <a:srgbClr val="494E52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altLang="ko-KR" sz="3200" i="1">
                                      <a:solidFill>
                                        <a:srgbClr val="494E52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altLang="ko-KR" sz="3200" i="1">
                                  <a:solidFill>
                                    <a:srgbClr val="494E52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)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altLang="ko-KR" sz="3200" i="1">
                                      <a:solidFill>
                                        <a:srgbClr val="494E52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3200" i="1">
                                      <a:solidFill>
                                        <a:srgbClr val="494E52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altLang="ko-KR" sz="3200" i="1">
                                      <a:solidFill>
                                        <a:srgbClr val="494E52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𝑘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ko-KR" sz="3200" i="1">
                                      <a:solidFill>
                                        <a:srgbClr val="494E52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3200" i="1">
                                          <a:solidFill>
                                            <a:srgbClr val="494E52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3200" i="1">
                                          <a:solidFill>
                                            <a:srgbClr val="494E52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ko-KR" sz="3200" i="1">
                                          <a:solidFill>
                                            <a:srgbClr val="494E52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  <m:t>𝑡</m:t>
                                      </m:r>
                                      <m:r>
                                        <a:rPr lang="en-US" altLang="ko-KR" sz="3200" i="1">
                                          <a:solidFill>
                                            <a:srgbClr val="494E52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  <m:t>+</m:t>
                                      </m:r>
                                      <m:r>
                                        <a:rPr lang="en-US" altLang="ko-KR" sz="3200" i="1">
                                          <a:solidFill>
                                            <a:srgbClr val="494E52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altLang="ko-KR" sz="3200" i="1">
                                      <a:solidFill>
                                        <a:srgbClr val="494E52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, </m:t>
                                  </m:r>
                                  <m:sSub>
                                    <m:sSubPr>
                                      <m:ctrlPr>
                                        <a:rPr lang="en-US" altLang="ko-KR" sz="3200" i="1">
                                          <a:solidFill>
                                            <a:srgbClr val="494E52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3200" i="1">
                                          <a:solidFill>
                                            <a:srgbClr val="494E52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altLang="ko-KR" sz="3200" i="1">
                                          <a:solidFill>
                                            <a:srgbClr val="494E52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ko-KR" sz="3200" i="1">
                                  <a:solidFill>
                                    <a:srgbClr val="494E52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+</m:t>
                              </m:r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altLang="ko-KR" sz="3200" i="1">
                                      <a:solidFill>
                                        <a:srgbClr val="494E52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</m:ctrlPr>
                                </m:naryPr>
                                <m:sub>
                                  <m:sSub>
                                    <m:sSubPr>
                                      <m:ctrlPr>
                                        <a:rPr lang="en-US" altLang="ko-KR" sz="3200" i="1">
                                          <a:solidFill>
                                            <a:srgbClr val="494E52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3200" i="1">
                                          <a:solidFill>
                                            <a:srgbClr val="494E52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ko-KR" sz="3200" i="1">
                                          <a:solidFill>
                                            <a:srgbClr val="494E52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altLang="ko-KR" sz="3200" i="1">
                                      <a:solidFill>
                                        <a:srgbClr val="494E52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∈</m:t>
                                  </m:r>
                                  <m:sSub>
                                    <m:sSubPr>
                                      <m:ctrlPr>
                                        <a:rPr lang="en-US" altLang="ko-KR" sz="3200" i="1">
                                          <a:solidFill>
                                            <a:srgbClr val="494E52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3200" i="1">
                                          <a:solidFill>
                                            <a:srgbClr val="494E52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altLang="ko-KR" sz="3200" i="1">
                                          <a:solidFill>
                                            <a:srgbClr val="494E52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  <m:t>𝑛𝑒𝑔</m:t>
                                      </m:r>
                                    </m:sub>
                                  </m:sSub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en-US" altLang="ko-KR" sz="3200" i="1">
                                          <a:solidFill>
                                            <a:srgbClr val="494E52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3200" i="1">
                                          <a:solidFill>
                                            <a:srgbClr val="494E52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altLang="ko-KR" sz="3200" i="1">
                                          <a:solidFill>
                                            <a:srgbClr val="494E52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altLang="ko-KR" sz="3200" i="1">
                                      <a:solidFill>
                                        <a:srgbClr val="494E52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altLang="ko-KR" sz="3200" i="1">
                                          <a:solidFill>
                                            <a:srgbClr val="494E52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3200" i="1">
                                          <a:solidFill>
                                            <a:srgbClr val="494E52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ko-KR" sz="3200" i="1">
                                          <a:solidFill>
                                            <a:srgbClr val="494E52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altLang="ko-KR" sz="3200" i="1">
                                      <a:solidFill>
                                        <a:srgbClr val="494E52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, </m:t>
                                  </m:r>
                                  <m:sSub>
                                    <m:sSubPr>
                                      <m:ctrlPr>
                                        <a:rPr lang="en-US" altLang="ko-KR" sz="3200" i="1">
                                          <a:solidFill>
                                            <a:srgbClr val="494E52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3200" i="1">
                                          <a:solidFill>
                                            <a:srgbClr val="494E52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altLang="ko-KR" sz="3200" i="1">
                                          <a:solidFill>
                                            <a:srgbClr val="494E52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altLang="ko-KR" sz="3200" i="1">
                                      <a:solidFill>
                                        <a:srgbClr val="494E52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)</m:t>
                                  </m:r>
                                </m:e>
                              </m:nary>
                            </m:den>
                          </m:f>
                        </m:e>
                      </m:func>
                      <m:r>
                        <a:rPr lang="en-US" altLang="ko-KR" sz="3200" i="1">
                          <a:solidFill>
                            <a:srgbClr val="494E52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]</m:t>
                      </m:r>
                    </m:oMath>
                  </m:oMathPara>
                </a14:m>
                <a:endParaRPr lang="en-US" altLang="ko-KR" sz="3200" dirty="0">
                  <a:solidFill>
                    <a:srgbClr val="494E52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</p:txBody>
          </p:sp>
        </mc:Choice>
        <mc:Fallback xmlns="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51D6A867-E55C-4147-8634-1EB2561EE6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7840" y="3290166"/>
                <a:ext cx="21295360" cy="9723624"/>
              </a:xfrm>
              <a:prstGeom prst="rect">
                <a:avLst/>
              </a:prstGeom>
              <a:blipFill>
                <a:blip r:embed="rId4"/>
                <a:stretch>
                  <a:fillRect l="-716" t="-4047" b="-1031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직사각형 15">
            <a:extLst>
              <a:ext uri="{FF2B5EF4-FFF2-40B4-BE49-F238E27FC236}">
                <a16:creationId xmlns:a16="http://schemas.microsoft.com/office/drawing/2014/main" id="{C7F8EE62-A940-B444-B287-850AE78C1069}"/>
              </a:ext>
            </a:extLst>
          </p:cNvPr>
          <p:cNvSpPr/>
          <p:nvPr/>
        </p:nvSpPr>
        <p:spPr>
          <a:xfrm>
            <a:off x="2103120" y="13166757"/>
            <a:ext cx="1680908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Oord, Aaron van den, </a:t>
            </a:r>
            <a:r>
              <a:rPr lang="en" altLang="ko-Kore-KR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Yazhe</a:t>
            </a:r>
            <a:r>
              <a:rPr lang="en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Li, and Oriol </a:t>
            </a:r>
            <a:r>
              <a:rPr lang="en" altLang="ko-Kore-KR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Vinyals</a:t>
            </a:r>
            <a:r>
              <a:rPr lang="en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. "Representation learning with contrastive predictive coding." </a:t>
            </a:r>
            <a:r>
              <a:rPr lang="en" altLang="ko-Kore-KR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arXiv</a:t>
            </a:r>
            <a:r>
              <a:rPr lang="en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preprint arXiv:1807.03748 (2018).</a:t>
            </a:r>
            <a:endParaRPr lang="ko-Kore-KR" altLang="en-US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086497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6499854" cy="107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b="1" dirty="0" err="1"/>
              <a:t>InfoNCE</a:t>
            </a:r>
            <a:r>
              <a:rPr lang="en-US" altLang="ko-KR" b="1" dirty="0"/>
              <a:t> loss</a:t>
            </a:r>
          </a:p>
          <a:p>
            <a:pPr marL="457200" indent="-457200">
              <a:spcBef>
                <a:spcPts val="1000"/>
              </a:spcBef>
              <a:buFont typeface="Arial" panose="020B0604020202020204" pitchFamily="34" charset="0"/>
              <a:buChar char="•"/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dirty="0"/>
              <a:t>In contrastive predictive coding (CPC) (2018)</a:t>
            </a:r>
          </a:p>
        </p:txBody>
      </p:sp>
      <p:sp>
        <p:nvSpPr>
          <p:cNvPr id="8" name="슬라이드 번호 개체 틀 4">
            <a:extLst>
              <a:ext uri="{FF2B5EF4-FFF2-40B4-BE49-F238E27FC236}">
                <a16:creationId xmlns:a16="http://schemas.microsoft.com/office/drawing/2014/main" id="{9F266784-E60F-C04C-837A-9B3815E8A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17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12" name="Shape 222">
            <a:extLst>
              <a:ext uri="{FF2B5EF4-FFF2-40B4-BE49-F238E27FC236}">
                <a16:creationId xmlns:a16="http://schemas.microsoft.com/office/drawing/2014/main" id="{F747883E-6DCE-7645-A58B-DC1222711690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14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3" name="Shape 223">
            <a:extLst>
              <a:ext uri="{FF2B5EF4-FFF2-40B4-BE49-F238E27FC236}">
                <a16:creationId xmlns:a16="http://schemas.microsoft.com/office/drawing/2014/main" id="{58EF0780-999B-1D4F-AF96-416DBA183A9C}"/>
              </a:ext>
            </a:extLst>
          </p:cNvPr>
          <p:cNvSpPr/>
          <p:nvPr/>
        </p:nvSpPr>
        <p:spPr>
          <a:xfrm>
            <a:off x="20828000" y="2200124"/>
            <a:ext cx="2540000" cy="10900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000" dirty="0">
                <a:sym typeface="SpoqaHanSans-Bold"/>
              </a:rPr>
              <a:t>Deep Metric Learning</a:t>
            </a:r>
          </a:p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" altLang="ko-Kore-KR" sz="2000" dirty="0">
              <a:sym typeface="SpoqaHanSans-Bold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51D6A867-E55C-4147-8634-1EB2561EE6D5}"/>
                  </a:ext>
                </a:extLst>
              </p:cNvPr>
              <p:cNvSpPr/>
              <p:nvPr/>
            </p:nvSpPr>
            <p:spPr>
              <a:xfrm>
                <a:off x="1798320" y="3119400"/>
                <a:ext cx="21295360" cy="106061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3200" dirty="0">
                    <a:solidFill>
                      <a:srgbClr val="494E52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이때 </a:t>
                </a:r>
                <a:r>
                  <a:rPr lang="en-US" altLang="ko-KR" sz="3200" dirty="0">
                    <a:solidFill>
                      <a:srgbClr val="494E52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,</a:t>
                </a:r>
                <a:r>
                  <a:rPr lang="en-US" altLang="ko-KR" sz="3200" dirty="0">
                    <a:solidFill>
                      <a:srgbClr val="494E52"/>
                    </a:solidFill>
                    <a:ea typeface="Spoqa Han Sans Neo Bold" panose="020B0500000000000000" pitchFamily="34" charset="-128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3200" i="1">
                            <a:solidFill>
                              <a:srgbClr val="494E52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sSubPr>
                      <m:e>
                        <m:r>
                          <a:rPr lang="en-US" altLang="ko-KR" sz="3200" i="1">
                            <a:solidFill>
                              <a:srgbClr val="494E52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𝑓</m:t>
                        </m:r>
                      </m:e>
                      <m:sub>
                        <m:r>
                          <a:rPr lang="en-US" altLang="ko-KR" sz="3200" i="1">
                            <a:solidFill>
                              <a:srgbClr val="494E52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altLang="ko-KR" sz="3200" i="1">
                            <a:solidFill>
                              <a:srgbClr val="494E52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3200" i="1">
                                <a:solidFill>
                                  <a:srgbClr val="494E52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</m:ctrlPr>
                          </m:sSubPr>
                          <m:e>
                            <m:r>
                              <a:rPr lang="en-US" altLang="ko-KR" sz="3200" i="1">
                                <a:solidFill>
                                  <a:srgbClr val="494E52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3200" i="1">
                                <a:solidFill>
                                  <a:srgbClr val="494E52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𝑡</m:t>
                            </m:r>
                            <m:r>
                              <a:rPr lang="en-US" altLang="ko-KR" sz="3200" i="1">
                                <a:solidFill>
                                  <a:srgbClr val="494E52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+</m:t>
                            </m:r>
                            <m:r>
                              <a:rPr lang="en-US" altLang="ko-KR" sz="3200" i="1">
                                <a:solidFill>
                                  <a:srgbClr val="494E52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𝑘</m:t>
                            </m:r>
                          </m:sub>
                        </m:sSub>
                        <m:r>
                          <a:rPr lang="en-US" altLang="ko-KR" sz="3200" i="1">
                            <a:solidFill>
                              <a:srgbClr val="494E52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, </m:t>
                        </m:r>
                        <m:sSub>
                          <m:sSubPr>
                            <m:ctrlPr>
                              <a:rPr lang="en-US" altLang="ko-KR" sz="3200" i="1">
                                <a:solidFill>
                                  <a:srgbClr val="494E52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</m:ctrlPr>
                          </m:sSubPr>
                          <m:e>
                            <m:r>
                              <a:rPr lang="en-US" altLang="ko-KR" sz="3200" i="1">
                                <a:solidFill>
                                  <a:srgbClr val="494E52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ko-KR" sz="3200" i="1">
                                <a:solidFill>
                                  <a:srgbClr val="494E52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altLang="ko-KR" sz="3200" i="1">
                        <a:solidFill>
                          <a:srgbClr val="494E5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  <m:f>
                      <m:fPr>
                        <m:ctrlPr>
                          <a:rPr lang="en-US" altLang="ko-KR" sz="3200" i="1">
                            <a:solidFill>
                              <a:srgbClr val="494E52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fPr>
                      <m:num>
                        <m:r>
                          <a:rPr lang="en-US" altLang="ko-KR" sz="3200" i="1">
                            <a:solidFill>
                              <a:srgbClr val="494E52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𝑝</m:t>
                        </m:r>
                        <m:r>
                          <a:rPr lang="en-US" altLang="ko-KR" sz="3200" i="1">
                            <a:solidFill>
                              <a:srgbClr val="494E52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(</m:t>
                        </m:r>
                        <m:sSub>
                          <m:sSubPr>
                            <m:ctrlPr>
                              <a:rPr lang="en-US" altLang="ko-KR" sz="3200" i="1">
                                <a:solidFill>
                                  <a:srgbClr val="494E52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</m:ctrlPr>
                          </m:sSubPr>
                          <m:e>
                            <m:r>
                              <a:rPr lang="en-US" altLang="ko-KR" sz="3200" i="1">
                                <a:solidFill>
                                  <a:srgbClr val="494E52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3200" i="1">
                                <a:solidFill>
                                  <a:srgbClr val="494E52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𝑡</m:t>
                            </m:r>
                            <m:r>
                              <a:rPr lang="en-US" altLang="ko-KR" sz="3200" i="1">
                                <a:solidFill>
                                  <a:srgbClr val="494E52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+</m:t>
                            </m:r>
                            <m:r>
                              <a:rPr lang="en-US" altLang="ko-KR" sz="3200" i="1">
                                <a:solidFill>
                                  <a:srgbClr val="494E52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𝑘</m:t>
                            </m:r>
                          </m:sub>
                        </m:sSub>
                        <m:r>
                          <a:rPr lang="en-US" altLang="ko-KR" sz="3200" i="1">
                            <a:solidFill>
                              <a:srgbClr val="494E52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|</m:t>
                        </m:r>
                        <m:sSub>
                          <m:sSubPr>
                            <m:ctrlPr>
                              <a:rPr lang="en-US" altLang="ko-KR" sz="3200" i="1">
                                <a:solidFill>
                                  <a:srgbClr val="494E52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</m:ctrlPr>
                          </m:sSubPr>
                          <m:e>
                            <m:r>
                              <a:rPr lang="en-US" altLang="ko-KR" sz="3200" i="1">
                                <a:solidFill>
                                  <a:srgbClr val="494E52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ko-KR" sz="3200" i="1">
                                <a:solidFill>
                                  <a:srgbClr val="494E52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𝑡</m:t>
                            </m:r>
                          </m:sub>
                        </m:sSub>
                        <m:r>
                          <a:rPr lang="en-US" altLang="ko-KR" sz="3200" i="1">
                            <a:solidFill>
                              <a:srgbClr val="494E52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)</m:t>
                        </m:r>
                      </m:num>
                      <m:den>
                        <m:r>
                          <a:rPr lang="en-US" altLang="ko-KR" sz="3200" i="1">
                            <a:solidFill>
                              <a:srgbClr val="494E52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𝑝</m:t>
                        </m:r>
                        <m:r>
                          <a:rPr lang="en-US" altLang="ko-KR" sz="3200" i="1">
                            <a:solidFill>
                              <a:srgbClr val="494E52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(</m:t>
                        </m:r>
                        <m:sSub>
                          <m:sSubPr>
                            <m:ctrlPr>
                              <a:rPr lang="en-US" altLang="ko-KR" sz="3200" i="1">
                                <a:solidFill>
                                  <a:srgbClr val="494E52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</m:ctrlPr>
                          </m:sSubPr>
                          <m:e>
                            <m:r>
                              <a:rPr lang="en-US" altLang="ko-KR" sz="3200" i="1">
                                <a:solidFill>
                                  <a:srgbClr val="494E52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3200" i="1">
                                <a:solidFill>
                                  <a:srgbClr val="494E52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𝑡</m:t>
                            </m:r>
                            <m:r>
                              <a:rPr lang="en-US" altLang="ko-KR" sz="3200" i="1">
                                <a:solidFill>
                                  <a:srgbClr val="494E52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+</m:t>
                            </m:r>
                            <m:r>
                              <a:rPr lang="en-US" altLang="ko-KR" sz="3200" i="1">
                                <a:solidFill>
                                  <a:srgbClr val="494E52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𝑘</m:t>
                            </m:r>
                          </m:sub>
                        </m:sSub>
                        <m:r>
                          <a:rPr lang="en-US" altLang="ko-KR" sz="3200" i="1">
                            <a:solidFill>
                              <a:srgbClr val="494E52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)</m:t>
                        </m:r>
                      </m:den>
                    </m:f>
                    <m:r>
                      <a:rPr lang="en-US" altLang="ko-KR" sz="3200" i="1">
                        <a:solidFill>
                          <a:srgbClr val="494E52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 </m:t>
                    </m:r>
                  </m:oMath>
                </a14:m>
                <a:r>
                  <a:rPr lang="ko-KR" altLang="en-US" sz="3200" dirty="0">
                    <a:solidFill>
                      <a:srgbClr val="494E52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이므로</a:t>
                </a:r>
                <a:r>
                  <a:rPr lang="en-US" altLang="ko-KR" sz="3200" dirty="0">
                    <a:solidFill>
                      <a:srgbClr val="494E52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, </a:t>
                </a:r>
                <a:r>
                  <a:rPr lang="ko-KR" altLang="en-US" sz="3200" dirty="0">
                    <a:solidFill>
                      <a:srgbClr val="494E52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이를 기반으로 </a:t>
                </a:r>
                <a:r>
                  <a:rPr lang="en-US" altLang="ko-KR" sz="3200" dirty="0">
                    <a:solidFill>
                      <a:srgbClr val="494E52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loss</a:t>
                </a:r>
                <a:r>
                  <a:rPr lang="ko-KR" altLang="en-US" sz="3200" dirty="0" err="1">
                    <a:solidFill>
                      <a:srgbClr val="494E52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를</a:t>
                </a:r>
                <a:r>
                  <a:rPr lang="ko-KR" altLang="en-US" sz="3200" dirty="0">
                    <a:solidFill>
                      <a:srgbClr val="494E52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최적화 해보면</a:t>
                </a:r>
                <a:r>
                  <a:rPr lang="en-US" altLang="ko-KR" sz="3200" dirty="0">
                    <a:solidFill>
                      <a:srgbClr val="494E52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,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3200" b="0" i="1" dirty="0" smtClean="0">
                              <a:solidFill>
                                <a:srgbClr val="494E52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ko-KR" sz="3200" i="1" dirty="0" smtClean="0">
                              <a:solidFill>
                                <a:srgbClr val="494E52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L</m:t>
                          </m:r>
                        </m:e>
                        <m:sup>
                          <m:r>
                            <a:rPr lang="en-US" altLang="ko-KR" sz="3200" b="0" i="1" dirty="0" smtClean="0">
                              <a:solidFill>
                                <a:srgbClr val="494E52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𝐼𝑛𝑓𝑜𝑁𝐶𝐸</m:t>
                          </m:r>
                        </m:sup>
                      </m:sSup>
                      <m:r>
                        <a:rPr lang="en-US" altLang="ko-KR" sz="3200" b="0" i="1" dirty="0" smtClean="0">
                          <a:solidFill>
                            <a:srgbClr val="494E52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 </m:t>
                      </m:r>
                      <m:r>
                        <a:rPr lang="en-US" altLang="ko-KR" sz="3200" b="0" i="1" smtClean="0">
                          <a:solidFill>
                            <a:srgbClr val="494E52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 </m:t>
                      </m:r>
                      <m:r>
                        <a:rPr lang="en-US" altLang="ko-KR" sz="3200" b="0" i="1" smtClean="0">
                          <a:solidFill>
                            <a:srgbClr val="494E52"/>
                          </a:solidFill>
                          <a:effectLst/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−</m:t>
                      </m:r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rgbClr val="494E52"/>
                              </a:solidFill>
                              <a:effectLst/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rgbClr val="494E52"/>
                              </a:solidFill>
                              <a:effectLst/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𝐸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rgbClr val="494E52"/>
                              </a:solidFill>
                              <a:effectLst/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𝑋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ko-KR" sz="3200" b="0" i="1" smtClean="0">
                              <a:solidFill>
                                <a:srgbClr val="494E52"/>
                              </a:solidFill>
                              <a:effectLst/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altLang="ko-KR" sz="3200" b="0" i="1" smtClean="0">
                                  <a:solidFill>
                                    <a:srgbClr val="494E5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3200" b="0" i="0" smtClean="0">
                                  <a:solidFill>
                                    <a:srgbClr val="494E5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log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altLang="ko-KR" sz="3200" b="0" i="1" smtClean="0">
                                      <a:solidFill>
                                        <a:srgbClr val="494E52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</m:ctrlPr>
                                </m:fPr>
                                <m:num>
                                  <m:f>
                                    <m:fPr>
                                      <m:ctrlPr>
                                        <a:rPr lang="en-US" altLang="ko-KR" sz="3200" i="1">
                                          <a:solidFill>
                                            <a:srgbClr val="494E52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ko-KR" sz="3200" i="1">
                                          <a:solidFill>
                                            <a:srgbClr val="494E52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  <m:t>𝑝</m:t>
                                      </m:r>
                                      <m:r>
                                        <a:rPr lang="en-US" altLang="ko-KR" sz="3200" i="1">
                                          <a:solidFill>
                                            <a:srgbClr val="494E52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US" altLang="ko-KR" sz="3200" i="1">
                                              <a:solidFill>
                                                <a:srgbClr val="494E52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3200" i="1">
                                              <a:solidFill>
                                                <a:srgbClr val="494E52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3200" i="1">
                                              <a:solidFill>
                                                <a:srgbClr val="494E52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</a:rPr>
                                            <m:t>𝑡</m:t>
                                          </m:r>
                                          <m:r>
                                            <a:rPr lang="en-US" altLang="ko-KR" sz="3200" i="1">
                                              <a:solidFill>
                                                <a:srgbClr val="494E52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</a:rPr>
                                            <m:t>+</m:t>
                                          </m:r>
                                          <m:r>
                                            <a:rPr lang="en-US" altLang="ko-KR" sz="3200" i="1">
                                              <a:solidFill>
                                                <a:srgbClr val="494E52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  <m:r>
                                        <a:rPr lang="en-US" altLang="ko-KR" sz="3200" i="1">
                                          <a:solidFill>
                                            <a:srgbClr val="494E52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lang="en-US" altLang="ko-KR" sz="3200" i="1">
                                              <a:solidFill>
                                                <a:srgbClr val="494E52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3200" i="1">
                                              <a:solidFill>
                                                <a:srgbClr val="494E52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3200" i="1">
                                              <a:solidFill>
                                                <a:srgbClr val="494E52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  <m:r>
                                        <a:rPr lang="en-US" altLang="ko-KR" sz="3200" i="1">
                                          <a:solidFill>
                                            <a:srgbClr val="494E52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  <m:t>)</m:t>
                                      </m:r>
                                    </m:num>
                                    <m:den>
                                      <m:r>
                                        <a:rPr lang="en-US" altLang="ko-KR" sz="3200" i="1">
                                          <a:solidFill>
                                            <a:srgbClr val="494E52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  <m:t>𝑝</m:t>
                                      </m:r>
                                      <m:r>
                                        <a:rPr lang="en-US" altLang="ko-KR" sz="3200" i="1">
                                          <a:solidFill>
                                            <a:srgbClr val="494E52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US" altLang="ko-KR" sz="3200" i="1">
                                              <a:solidFill>
                                                <a:srgbClr val="494E52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3200" i="1">
                                              <a:solidFill>
                                                <a:srgbClr val="494E52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3200" i="1">
                                              <a:solidFill>
                                                <a:srgbClr val="494E52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</a:rPr>
                                            <m:t>𝑡</m:t>
                                          </m:r>
                                          <m:r>
                                            <a:rPr lang="en-US" altLang="ko-KR" sz="3200" i="1">
                                              <a:solidFill>
                                                <a:srgbClr val="494E52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</a:rPr>
                                            <m:t>+</m:t>
                                          </m:r>
                                          <m:r>
                                            <a:rPr lang="en-US" altLang="ko-KR" sz="3200" i="1">
                                              <a:solidFill>
                                                <a:srgbClr val="494E52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  <m:r>
                                        <a:rPr lang="en-US" altLang="ko-KR" sz="3200" i="1">
                                          <a:solidFill>
                                            <a:srgbClr val="494E52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  <m:t>)</m:t>
                                      </m:r>
                                    </m:den>
                                  </m:f>
                                </m:num>
                                <m:den>
                                  <m:f>
                                    <m:fPr>
                                      <m:ctrlPr>
                                        <a:rPr lang="en-US" altLang="ko-KR" sz="3200" i="1">
                                          <a:solidFill>
                                            <a:srgbClr val="494E52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ko-KR" sz="3200" i="1">
                                          <a:solidFill>
                                            <a:srgbClr val="494E52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  <m:t>𝑝</m:t>
                                      </m:r>
                                      <m:r>
                                        <a:rPr lang="en-US" altLang="ko-KR" sz="3200" i="1">
                                          <a:solidFill>
                                            <a:srgbClr val="494E52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US" altLang="ko-KR" sz="3200" i="1">
                                              <a:solidFill>
                                                <a:srgbClr val="494E52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3200" i="1">
                                              <a:solidFill>
                                                <a:srgbClr val="494E52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3200" i="1">
                                              <a:solidFill>
                                                <a:srgbClr val="494E52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</a:rPr>
                                            <m:t>𝑡</m:t>
                                          </m:r>
                                          <m:r>
                                            <a:rPr lang="en-US" altLang="ko-KR" sz="3200" i="1">
                                              <a:solidFill>
                                                <a:srgbClr val="494E52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</a:rPr>
                                            <m:t>+</m:t>
                                          </m:r>
                                          <m:r>
                                            <a:rPr lang="en-US" altLang="ko-KR" sz="3200" i="1">
                                              <a:solidFill>
                                                <a:srgbClr val="494E52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  <m:r>
                                        <a:rPr lang="en-US" altLang="ko-KR" sz="3200" i="1">
                                          <a:solidFill>
                                            <a:srgbClr val="494E52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lang="en-US" altLang="ko-KR" sz="3200" i="1">
                                              <a:solidFill>
                                                <a:srgbClr val="494E52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3200" i="1">
                                              <a:solidFill>
                                                <a:srgbClr val="494E52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3200" i="1">
                                              <a:solidFill>
                                                <a:srgbClr val="494E52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  <m:r>
                                        <a:rPr lang="en-US" altLang="ko-KR" sz="3200" i="1">
                                          <a:solidFill>
                                            <a:srgbClr val="494E52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  <m:t>)</m:t>
                                      </m:r>
                                    </m:num>
                                    <m:den>
                                      <m:r>
                                        <a:rPr lang="en-US" altLang="ko-KR" sz="3200" i="1">
                                          <a:solidFill>
                                            <a:srgbClr val="494E52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  <m:t>𝑝</m:t>
                                      </m:r>
                                      <m:r>
                                        <a:rPr lang="en-US" altLang="ko-KR" sz="3200" i="1">
                                          <a:solidFill>
                                            <a:srgbClr val="494E52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US" altLang="ko-KR" sz="3200" i="1">
                                              <a:solidFill>
                                                <a:srgbClr val="494E52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3200" i="1">
                                              <a:solidFill>
                                                <a:srgbClr val="494E52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3200" i="1">
                                              <a:solidFill>
                                                <a:srgbClr val="494E52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</a:rPr>
                                            <m:t>𝑡</m:t>
                                          </m:r>
                                          <m:r>
                                            <a:rPr lang="en-US" altLang="ko-KR" sz="3200" i="1">
                                              <a:solidFill>
                                                <a:srgbClr val="494E52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</a:rPr>
                                            <m:t>+</m:t>
                                          </m:r>
                                          <m:r>
                                            <a:rPr lang="en-US" altLang="ko-KR" sz="3200" i="1">
                                              <a:solidFill>
                                                <a:srgbClr val="494E52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  <m:r>
                                        <a:rPr lang="en-US" altLang="ko-KR" sz="3200" i="1">
                                          <a:solidFill>
                                            <a:srgbClr val="494E52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  <m:t>)</m:t>
                                      </m:r>
                                    </m:den>
                                  </m:f>
                                  <m:r>
                                    <a:rPr lang="en-US" altLang="ko-KR" sz="3200" b="0" i="1" smtClean="0">
                                      <a:solidFill>
                                        <a:srgbClr val="494E52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+</m:t>
                                  </m:r>
                                  <m:nary>
                                    <m:naryPr>
                                      <m:chr m:val="∑"/>
                                      <m:supHide m:val="on"/>
                                      <m:ctrlPr>
                                        <a:rPr lang="en-US" altLang="ko-KR" sz="3200" b="0" i="1" smtClean="0">
                                          <a:solidFill>
                                            <a:srgbClr val="494E52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</m:ctrlPr>
                                    </m:naryPr>
                                    <m:sub>
                                      <m:sSub>
                                        <m:sSubPr>
                                          <m:ctrlPr>
                                            <a:rPr lang="en-US" altLang="ko-KR" sz="3200" b="0" i="1" smtClean="0">
                                              <a:solidFill>
                                                <a:srgbClr val="494E52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3200" b="0" i="1" smtClean="0">
                                              <a:solidFill>
                                                <a:srgbClr val="494E52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3200" b="0" i="1" smtClean="0">
                                              <a:solidFill>
                                                <a:srgbClr val="494E52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  <m:r>
                                        <a:rPr lang="en-US" altLang="ko-KR" sz="3200" b="0" i="1" smtClean="0">
                                          <a:solidFill>
                                            <a:srgbClr val="494E52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  <m:t>∈</m:t>
                                      </m:r>
                                      <m:sSub>
                                        <m:sSubPr>
                                          <m:ctrlPr>
                                            <a:rPr lang="en-US" altLang="ko-KR" sz="3200" b="0" i="1" smtClean="0">
                                              <a:solidFill>
                                                <a:srgbClr val="494E52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3200" b="0" i="1" smtClean="0">
                                              <a:solidFill>
                                                <a:srgbClr val="494E52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</a:rPr>
                                            <m:t>𝑋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3200" b="0" i="1" smtClean="0">
                                              <a:solidFill>
                                                <a:srgbClr val="494E52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</a:rPr>
                                            <m:t>𝑛𝑒𝑔</m:t>
                                          </m:r>
                                        </m:sub>
                                      </m:sSub>
                                    </m:sub>
                                    <m:sup/>
                                    <m:e>
                                      <m:f>
                                        <m:fPr>
                                          <m:ctrlPr>
                                            <a:rPr lang="en-US" altLang="ko-KR" sz="3200" i="1">
                                              <a:solidFill>
                                                <a:srgbClr val="494E52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altLang="ko-KR" sz="3200" i="1">
                                              <a:solidFill>
                                                <a:srgbClr val="494E52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</a:rPr>
                                            <m:t>𝑝</m:t>
                                          </m:r>
                                          <m:r>
                                            <a:rPr lang="en-US" altLang="ko-KR" sz="3200" i="1">
                                              <a:solidFill>
                                                <a:srgbClr val="494E52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</a:rPr>
                                            <m:t>(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ko-KR" sz="3200" i="1">
                                                  <a:solidFill>
                                                    <a:srgbClr val="494E52"/>
                                                  </a:solidFill>
                                                  <a:latin typeface="Cambria Math" panose="02040503050406030204" pitchFamily="18" charset="0"/>
                                                  <a:ea typeface="Spoqa Han Sans Neo Bold" panose="020B0500000000000000" pitchFamily="34" charset="-128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ko-KR" sz="3200" i="1">
                                                  <a:solidFill>
                                                    <a:srgbClr val="494E52"/>
                                                  </a:solidFill>
                                                  <a:latin typeface="Cambria Math" panose="02040503050406030204" pitchFamily="18" charset="0"/>
                                                  <a:ea typeface="Spoqa Han Sans Neo Bold" panose="020B0500000000000000" pitchFamily="34" charset="-128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sz="3200" b="0" i="1" smtClean="0">
                                                  <a:solidFill>
                                                    <a:srgbClr val="494E52"/>
                                                  </a:solidFill>
                                                  <a:latin typeface="Cambria Math" panose="02040503050406030204" pitchFamily="18" charset="0"/>
                                                  <a:ea typeface="Spoqa Han Sans Neo Bold" panose="020B0500000000000000" pitchFamily="34" charset="-128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ko-KR" sz="3200" i="1">
                                              <a:solidFill>
                                                <a:srgbClr val="494E52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</a:rPr>
                                            <m:t>|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ko-KR" sz="3200" i="1">
                                                  <a:solidFill>
                                                    <a:srgbClr val="494E52"/>
                                                  </a:solidFill>
                                                  <a:latin typeface="Cambria Math" panose="02040503050406030204" pitchFamily="18" charset="0"/>
                                                  <a:ea typeface="Spoqa Han Sans Neo Bold" panose="020B0500000000000000" pitchFamily="34" charset="-128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ko-KR" sz="3200" i="1">
                                                  <a:solidFill>
                                                    <a:srgbClr val="494E52"/>
                                                  </a:solidFill>
                                                  <a:latin typeface="Cambria Math" panose="02040503050406030204" pitchFamily="18" charset="0"/>
                                                  <a:ea typeface="Spoqa Han Sans Neo Bold" panose="020B0500000000000000" pitchFamily="34" charset="-128"/>
                                                </a:rPr>
                                                <m:t>𝑐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sz="3200" i="1">
                                                  <a:solidFill>
                                                    <a:srgbClr val="494E52"/>
                                                  </a:solidFill>
                                                  <a:latin typeface="Cambria Math" panose="02040503050406030204" pitchFamily="18" charset="0"/>
                                                  <a:ea typeface="Spoqa Han Sans Neo Bold" panose="020B0500000000000000" pitchFamily="34" charset="-128"/>
                                                </a:rPr>
                                                <m:t>𝑡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ko-KR" sz="3200" i="1">
                                              <a:solidFill>
                                                <a:srgbClr val="494E52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</a:rPr>
                                            <m:t>)</m:t>
                                          </m:r>
                                        </m:num>
                                        <m:den>
                                          <m:r>
                                            <a:rPr lang="en-US" altLang="ko-KR" sz="3200" i="1">
                                              <a:solidFill>
                                                <a:srgbClr val="494E52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</a:rPr>
                                            <m:t>𝑝</m:t>
                                          </m:r>
                                          <m:r>
                                            <a:rPr lang="en-US" altLang="ko-KR" sz="3200" i="1">
                                              <a:solidFill>
                                                <a:srgbClr val="494E52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</a:rPr>
                                            <m:t>(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ko-KR" sz="3200" i="1">
                                                  <a:solidFill>
                                                    <a:srgbClr val="494E52"/>
                                                  </a:solidFill>
                                                  <a:latin typeface="Cambria Math" panose="02040503050406030204" pitchFamily="18" charset="0"/>
                                                  <a:ea typeface="Spoqa Han Sans Neo Bold" panose="020B0500000000000000" pitchFamily="34" charset="-128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ko-KR" sz="3200" i="1">
                                                  <a:solidFill>
                                                    <a:srgbClr val="494E52"/>
                                                  </a:solidFill>
                                                  <a:latin typeface="Cambria Math" panose="02040503050406030204" pitchFamily="18" charset="0"/>
                                                  <a:ea typeface="Spoqa Han Sans Neo Bold" panose="020B0500000000000000" pitchFamily="34" charset="-128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sz="3200" b="0" i="1" smtClean="0">
                                                  <a:solidFill>
                                                    <a:srgbClr val="494E52"/>
                                                  </a:solidFill>
                                                  <a:latin typeface="Cambria Math" panose="02040503050406030204" pitchFamily="18" charset="0"/>
                                                  <a:ea typeface="Spoqa Han Sans Neo Bold" panose="020B0500000000000000" pitchFamily="34" charset="-128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ko-KR" sz="3200" i="1">
                                              <a:solidFill>
                                                <a:srgbClr val="494E52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</a:rPr>
                                            <m:t>)</m:t>
                                          </m:r>
                                        </m:den>
                                      </m:f>
                                    </m:e>
                                  </m:nary>
                                </m:den>
                              </m:f>
                            </m:e>
                          </m:func>
                        </m:e>
                      </m:d>
                      <m:r>
                        <a:rPr lang="en-US" altLang="ko-KR" sz="3200" i="1">
                          <a:solidFill>
                            <a:srgbClr val="494E52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=</m:t>
                      </m:r>
                      <m:sSub>
                        <m:sSubPr>
                          <m:ctrlPr>
                            <a:rPr lang="en-US" altLang="ko-KR" sz="3200" i="1">
                              <a:solidFill>
                                <a:srgbClr val="494E52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sSubPr>
                        <m:e>
                          <m:r>
                            <a:rPr lang="en-US" altLang="ko-KR" sz="3200" i="1">
                              <a:solidFill>
                                <a:srgbClr val="494E52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𝐸</m:t>
                          </m:r>
                        </m:e>
                        <m:sub>
                          <m:r>
                            <a:rPr lang="en-US" altLang="ko-KR" sz="3200" i="1">
                              <a:solidFill>
                                <a:srgbClr val="494E52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𝑋</m:t>
                          </m:r>
                        </m:sub>
                      </m:sSub>
                      <m:func>
                        <m:funcPr>
                          <m:ctrlPr>
                            <a:rPr lang="en-US" altLang="ko-KR" sz="3200" b="0" i="1" smtClean="0">
                              <a:solidFill>
                                <a:srgbClr val="494E52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3200" b="0" i="0" smtClean="0">
                              <a:solidFill>
                                <a:srgbClr val="494E52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sz="3200" i="1">
                                  <a:solidFill>
                                    <a:srgbClr val="494E52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dPr>
                            <m:e>
                              <m:r>
                                <a:rPr lang="en-US" altLang="ko-KR" sz="3200" b="0" i="1" smtClean="0">
                                  <a:solidFill>
                                    <a:srgbClr val="494E52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1+</m:t>
                              </m:r>
                              <m:f>
                                <m:fPr>
                                  <m:ctrlPr>
                                    <a:rPr lang="en-US" altLang="ko-KR" sz="3200" i="1">
                                      <a:solidFill>
                                        <a:srgbClr val="494E52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sz="3200" i="1">
                                      <a:solidFill>
                                        <a:srgbClr val="494E52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𝑝</m:t>
                                  </m:r>
                                  <m:r>
                                    <a:rPr lang="en-US" altLang="ko-KR" sz="3200" i="1">
                                      <a:solidFill>
                                        <a:srgbClr val="494E52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altLang="ko-KR" sz="3200" i="1">
                                          <a:solidFill>
                                            <a:srgbClr val="494E52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3200" i="1">
                                          <a:solidFill>
                                            <a:srgbClr val="494E52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ko-KR" sz="3200" i="1">
                                          <a:solidFill>
                                            <a:srgbClr val="494E52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  <m:t>𝑡</m:t>
                                      </m:r>
                                      <m:r>
                                        <a:rPr lang="en-US" altLang="ko-KR" sz="3200" i="1">
                                          <a:solidFill>
                                            <a:srgbClr val="494E52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  <m:t>+</m:t>
                                      </m:r>
                                      <m:r>
                                        <a:rPr lang="en-US" altLang="ko-KR" sz="3200" i="1">
                                          <a:solidFill>
                                            <a:srgbClr val="494E52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altLang="ko-KR" sz="3200" i="1">
                                      <a:solidFill>
                                        <a:srgbClr val="494E52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)</m:t>
                                  </m:r>
                                </m:num>
                                <m:den>
                                  <m:r>
                                    <a:rPr lang="en-US" altLang="ko-KR" sz="3200" i="1">
                                      <a:solidFill>
                                        <a:srgbClr val="494E52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𝑝</m:t>
                                  </m:r>
                                  <m:r>
                                    <a:rPr lang="en-US" altLang="ko-KR" sz="3200" i="1">
                                      <a:solidFill>
                                        <a:srgbClr val="494E52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altLang="ko-KR" sz="3200" i="1">
                                          <a:solidFill>
                                            <a:srgbClr val="494E52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3200" i="1">
                                          <a:solidFill>
                                            <a:srgbClr val="494E52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ko-KR" sz="3200" i="1">
                                          <a:solidFill>
                                            <a:srgbClr val="494E52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  <m:t>𝑡</m:t>
                                      </m:r>
                                      <m:r>
                                        <a:rPr lang="en-US" altLang="ko-KR" sz="3200" i="1">
                                          <a:solidFill>
                                            <a:srgbClr val="494E52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  <m:t>+</m:t>
                                      </m:r>
                                      <m:r>
                                        <a:rPr lang="en-US" altLang="ko-KR" sz="3200" i="1">
                                          <a:solidFill>
                                            <a:srgbClr val="494E52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altLang="ko-KR" sz="3200" b="0" i="1" smtClean="0">
                                      <a:solidFill>
                                        <a:srgbClr val="494E52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altLang="ko-KR" sz="3200" i="1">
                                          <a:solidFill>
                                            <a:srgbClr val="494E52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3200" i="1">
                                          <a:solidFill>
                                            <a:srgbClr val="494E52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altLang="ko-KR" sz="3200" i="1">
                                          <a:solidFill>
                                            <a:srgbClr val="494E52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altLang="ko-KR" sz="3200" i="1">
                                      <a:solidFill>
                                        <a:srgbClr val="494E52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)</m:t>
                                  </m:r>
                                </m:den>
                              </m:f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altLang="ko-KR" sz="3200" i="1">
                                      <a:solidFill>
                                        <a:srgbClr val="494E52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</m:ctrlPr>
                                </m:naryPr>
                                <m:sub>
                                  <m:sSub>
                                    <m:sSubPr>
                                      <m:ctrlPr>
                                        <a:rPr lang="en-US" altLang="ko-KR" sz="3200" i="1">
                                          <a:solidFill>
                                            <a:srgbClr val="494E52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3200" i="1">
                                          <a:solidFill>
                                            <a:srgbClr val="494E52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ko-KR" sz="3200" i="1">
                                          <a:solidFill>
                                            <a:srgbClr val="494E52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altLang="ko-KR" sz="3200" i="1">
                                      <a:solidFill>
                                        <a:srgbClr val="494E52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∈</m:t>
                                  </m:r>
                                  <m:sSub>
                                    <m:sSubPr>
                                      <m:ctrlPr>
                                        <a:rPr lang="en-US" altLang="ko-KR" sz="3200" i="1">
                                          <a:solidFill>
                                            <a:srgbClr val="494E52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3200" i="1">
                                          <a:solidFill>
                                            <a:srgbClr val="494E52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altLang="ko-KR" sz="3200" i="1">
                                          <a:solidFill>
                                            <a:srgbClr val="494E52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  <m:t>𝑛𝑒𝑔</m:t>
                                      </m:r>
                                    </m:sub>
                                  </m:sSub>
                                </m:sub>
                                <m:sup/>
                                <m:e>
                                  <m:f>
                                    <m:fPr>
                                      <m:ctrlPr>
                                        <a:rPr lang="en-US" altLang="ko-KR" sz="3200" i="1">
                                          <a:solidFill>
                                            <a:srgbClr val="494E52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ko-KR" sz="3200" i="1">
                                          <a:solidFill>
                                            <a:srgbClr val="494E52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  <m:t>𝑝</m:t>
                                      </m:r>
                                      <m:r>
                                        <a:rPr lang="en-US" altLang="ko-KR" sz="3200" i="1">
                                          <a:solidFill>
                                            <a:srgbClr val="494E52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US" altLang="ko-KR" sz="3200" i="1">
                                              <a:solidFill>
                                                <a:srgbClr val="494E52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3200" i="1">
                                              <a:solidFill>
                                                <a:srgbClr val="494E52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3200" i="1">
                                              <a:solidFill>
                                                <a:srgbClr val="494E52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  <m:r>
                                        <a:rPr lang="en-US" altLang="ko-KR" sz="3200" i="1">
                                          <a:solidFill>
                                            <a:srgbClr val="494E52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lang="en-US" altLang="ko-KR" sz="3200" i="1">
                                              <a:solidFill>
                                                <a:srgbClr val="494E52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3200" i="1">
                                              <a:solidFill>
                                                <a:srgbClr val="494E52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3200" i="1">
                                              <a:solidFill>
                                                <a:srgbClr val="494E52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  <m:r>
                                        <a:rPr lang="en-US" altLang="ko-KR" sz="3200" i="1">
                                          <a:solidFill>
                                            <a:srgbClr val="494E52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  <m:t>)</m:t>
                                      </m:r>
                                    </m:num>
                                    <m:den>
                                      <m:r>
                                        <a:rPr lang="en-US" altLang="ko-KR" sz="3200" i="1">
                                          <a:solidFill>
                                            <a:srgbClr val="494E52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  <m:t>𝑝</m:t>
                                      </m:r>
                                      <m:r>
                                        <a:rPr lang="en-US" altLang="ko-KR" sz="3200" i="1">
                                          <a:solidFill>
                                            <a:srgbClr val="494E52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US" altLang="ko-KR" sz="3200" i="1">
                                              <a:solidFill>
                                                <a:srgbClr val="494E52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3200" i="1">
                                              <a:solidFill>
                                                <a:srgbClr val="494E52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3200" i="1">
                                              <a:solidFill>
                                                <a:srgbClr val="494E52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  <m:r>
                                        <a:rPr lang="en-US" altLang="ko-KR" sz="3200" i="1">
                                          <a:solidFill>
                                            <a:srgbClr val="494E52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  <m:t>)</m:t>
                                      </m:r>
                                    </m:den>
                                  </m:f>
                                </m:e>
                              </m:nary>
                            </m:e>
                          </m:d>
                        </m:e>
                      </m:func>
                    </m:oMath>
                  </m:oMathPara>
                </a14:m>
                <a:br>
                  <a:rPr lang="en-US" altLang="ko-KR" sz="3200" b="0" i="1" dirty="0">
                    <a:solidFill>
                      <a:srgbClr val="494E52"/>
                    </a:solidFill>
                    <a:latin typeface="Cambria Math" panose="02040503050406030204" pitchFamily="18" charset="0"/>
                    <a:ea typeface="Spoqa Han Sans Neo Bold" panose="020B0500000000000000" pitchFamily="34" charset="-128"/>
                  </a:rPr>
                </a:br>
                <a:br>
                  <a:rPr lang="en-US" altLang="ko-KR" sz="3200" b="0" i="1" dirty="0">
                    <a:solidFill>
                      <a:srgbClr val="494E52"/>
                    </a:solidFill>
                    <a:latin typeface="Cambria Math" panose="02040503050406030204" pitchFamily="18" charset="0"/>
                    <a:ea typeface="Spoqa Han Sans Neo Bold" panose="020B0500000000000000" pitchFamily="34" charset="-128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solidFill>
                            <a:srgbClr val="494E5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sSub>
                        <m:sSubPr>
                          <m:ctrlPr>
                            <a:rPr lang="en-US" altLang="ko-KR" sz="3200" i="1">
                              <a:solidFill>
                                <a:srgbClr val="494E52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sSubPr>
                        <m:e>
                          <m:r>
                            <a:rPr lang="en-US" altLang="ko-KR" sz="3200" i="1">
                              <a:solidFill>
                                <a:srgbClr val="494E52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𝐸</m:t>
                          </m:r>
                        </m:e>
                        <m:sub>
                          <m:r>
                            <a:rPr lang="en-US" altLang="ko-KR" sz="3200" i="1">
                              <a:solidFill>
                                <a:srgbClr val="494E52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𝑋</m:t>
                          </m:r>
                        </m:sub>
                      </m:sSub>
                      <m:func>
                        <m:funcPr>
                          <m:ctrlPr>
                            <a:rPr lang="en-US" altLang="ko-KR" sz="3200" i="1">
                              <a:solidFill>
                                <a:srgbClr val="494E52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3200">
                              <a:solidFill>
                                <a:srgbClr val="494E52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sz="3200" i="1">
                                  <a:solidFill>
                                    <a:srgbClr val="494E52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dPr>
                            <m:e>
                              <m:r>
                                <a:rPr lang="en-US" altLang="ko-KR" sz="3200" i="1">
                                  <a:solidFill>
                                    <a:srgbClr val="494E52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1+</m:t>
                              </m:r>
                              <m:f>
                                <m:fPr>
                                  <m:ctrlPr>
                                    <a:rPr lang="en-US" altLang="ko-KR" sz="3200" i="1">
                                      <a:solidFill>
                                        <a:srgbClr val="494E52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sz="3200" i="1">
                                      <a:solidFill>
                                        <a:srgbClr val="494E52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altLang="ko-KR" sz="3200" i="1">
                                          <a:solidFill>
                                            <a:srgbClr val="494E52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ko-KR" sz="3200" i="1">
                                              <a:solidFill>
                                                <a:srgbClr val="494E52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3200" i="1">
                                              <a:solidFill>
                                                <a:srgbClr val="494E52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3200" i="1">
                                              <a:solidFill>
                                                <a:srgbClr val="494E52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</a:rPr>
                                            <m:t>𝑡</m:t>
                                          </m:r>
                                          <m:r>
                                            <a:rPr lang="en-US" altLang="ko-KR" sz="3200" i="1">
                                              <a:solidFill>
                                                <a:srgbClr val="494E52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</a:rPr>
                                            <m:t>+</m:t>
                                          </m:r>
                                          <m:r>
                                            <a:rPr lang="en-US" altLang="ko-KR" sz="3200" i="1">
                                              <a:solidFill>
                                                <a:srgbClr val="494E52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</m:num>
                                <m:den>
                                  <m:r>
                                    <a:rPr lang="en-US" altLang="ko-KR" sz="3200" i="1">
                                      <a:solidFill>
                                        <a:srgbClr val="494E52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altLang="ko-KR" sz="3200" i="1">
                                          <a:solidFill>
                                            <a:srgbClr val="494E52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ko-KR" sz="3200" i="1">
                                              <a:solidFill>
                                                <a:srgbClr val="494E52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3200" i="1">
                                              <a:solidFill>
                                                <a:srgbClr val="494E52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3200" i="1">
                                              <a:solidFill>
                                                <a:srgbClr val="494E52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</a:rPr>
                                            <m:t>𝑡</m:t>
                                          </m:r>
                                          <m:r>
                                            <a:rPr lang="en-US" altLang="ko-KR" sz="3200" i="1">
                                              <a:solidFill>
                                                <a:srgbClr val="494E52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</a:rPr>
                                            <m:t>+</m:t>
                                          </m:r>
                                          <m:r>
                                            <a:rPr lang="en-US" altLang="ko-KR" sz="3200" i="1">
                                              <a:solidFill>
                                                <a:srgbClr val="494E52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ko-KR" sz="3200" i="1">
                                              <a:solidFill>
                                                <a:srgbClr val="494E52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3200" i="1">
                                              <a:solidFill>
                                                <a:srgbClr val="494E52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3200" i="1">
                                              <a:solidFill>
                                                <a:srgbClr val="494E52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e>
                                  </m:d>
                                </m:den>
                              </m:f>
                              <m:d>
                                <m:dPr>
                                  <m:ctrlPr>
                                    <a:rPr lang="en-US" altLang="ko-KR" sz="3200" b="0" i="1" smtClean="0">
                                      <a:solidFill>
                                        <a:srgbClr val="494E52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3200" b="0" i="1" smtClean="0">
                                      <a:solidFill>
                                        <a:srgbClr val="494E52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𝑁</m:t>
                                  </m:r>
                                  <m:r>
                                    <a:rPr lang="en-US" altLang="ko-KR" sz="3200" b="0" i="1" smtClean="0">
                                      <a:solidFill>
                                        <a:srgbClr val="494E52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−1</m:t>
                                  </m:r>
                                </m:e>
                              </m:d>
                              <m:sSub>
                                <m:sSubPr>
                                  <m:ctrlPr>
                                    <a:rPr lang="en-US" altLang="ko-KR" sz="3200" b="0" i="1" smtClean="0">
                                      <a:solidFill>
                                        <a:srgbClr val="494E52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altLang="ko-KR" sz="3200" b="0" i="1" smtClean="0">
                                          <a:solidFill>
                                            <a:srgbClr val="494E52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3200" b="0" i="1" smtClean="0">
                                          <a:solidFill>
                                            <a:srgbClr val="494E52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altLang="ko-KR" sz="3200" b="0" i="1" smtClean="0">
                                          <a:solidFill>
                                            <a:srgbClr val="494E52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  <m:t>𝑥</m:t>
                                      </m:r>
                                    </m:sub>
                                  </m:sSub>
                                </m:e>
                                <m:sub>
                                  <m:r>
                                    <a:rPr lang="en-US" altLang="ko-KR" sz="3200" b="0" i="1" smtClean="0">
                                      <a:solidFill>
                                        <a:srgbClr val="494E52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𝑗</m:t>
                                  </m:r>
                                </m:sub>
                              </m:sSub>
                              <m:f>
                                <m:fPr>
                                  <m:ctrlPr>
                                    <a:rPr lang="en-US" altLang="ko-KR" sz="3200" i="1">
                                      <a:solidFill>
                                        <a:srgbClr val="494E52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sz="3200" i="1">
                                      <a:solidFill>
                                        <a:srgbClr val="494E52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altLang="ko-KR" sz="3200" i="1">
                                          <a:solidFill>
                                            <a:srgbClr val="494E52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ko-KR" sz="3200" i="1">
                                              <a:solidFill>
                                                <a:srgbClr val="494E52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3200" i="1">
                                              <a:solidFill>
                                                <a:srgbClr val="494E52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3200" i="1">
                                              <a:solidFill>
                                                <a:srgbClr val="494E52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ko-KR" sz="3200" i="1">
                                              <a:solidFill>
                                                <a:srgbClr val="494E52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3200" i="1">
                                              <a:solidFill>
                                                <a:srgbClr val="494E52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3200" i="1">
                                              <a:solidFill>
                                                <a:srgbClr val="494E52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e>
                                  </m:d>
                                </m:num>
                                <m:den>
                                  <m:r>
                                    <a:rPr lang="en-US" altLang="ko-KR" sz="3200" i="1">
                                      <a:solidFill>
                                        <a:srgbClr val="494E52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altLang="ko-KR" sz="3200" i="1">
                                          <a:solidFill>
                                            <a:srgbClr val="494E52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ko-KR" sz="3200" i="1">
                                              <a:solidFill>
                                                <a:srgbClr val="494E52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3200" i="1">
                                              <a:solidFill>
                                                <a:srgbClr val="494E52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3200" i="1">
                                              <a:solidFill>
                                                <a:srgbClr val="494E52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</m:den>
                              </m:f>
                            </m:e>
                          </m:d>
                        </m:e>
                      </m:func>
                      <m:r>
                        <a:rPr lang="en-US" altLang="ko-KR" sz="3200" b="0" i="1" smtClean="0">
                          <a:solidFill>
                            <a:srgbClr val="494E52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=</m:t>
                      </m:r>
                      <m:sSub>
                        <m:sSubPr>
                          <m:ctrlPr>
                            <a:rPr lang="en-US" altLang="ko-KR" sz="3200" i="1">
                              <a:solidFill>
                                <a:srgbClr val="494E52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sSubPr>
                        <m:e>
                          <m:r>
                            <a:rPr lang="en-US" altLang="ko-KR" sz="3200" i="1">
                              <a:solidFill>
                                <a:srgbClr val="494E52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𝐸</m:t>
                          </m:r>
                        </m:e>
                        <m:sub>
                          <m:r>
                            <a:rPr lang="en-US" altLang="ko-KR" sz="3200" i="1">
                              <a:solidFill>
                                <a:srgbClr val="494E52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𝑋</m:t>
                          </m:r>
                        </m:sub>
                      </m:sSub>
                      <m:func>
                        <m:funcPr>
                          <m:ctrlPr>
                            <a:rPr lang="en-US" altLang="ko-KR" sz="3200" i="1">
                              <a:solidFill>
                                <a:srgbClr val="494E52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3200">
                              <a:solidFill>
                                <a:srgbClr val="494E52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sz="3200" i="1">
                                  <a:solidFill>
                                    <a:srgbClr val="494E52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dPr>
                            <m:e>
                              <m:r>
                                <a:rPr lang="en-US" altLang="ko-KR" sz="3200" i="1">
                                  <a:solidFill>
                                    <a:srgbClr val="494E52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1+</m:t>
                              </m:r>
                              <m:f>
                                <m:fPr>
                                  <m:ctrlPr>
                                    <a:rPr lang="en-US" altLang="ko-KR" sz="3200" i="1">
                                      <a:solidFill>
                                        <a:srgbClr val="494E52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sz="3200" i="1">
                                      <a:solidFill>
                                        <a:srgbClr val="494E52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altLang="ko-KR" sz="3200" i="1">
                                          <a:solidFill>
                                            <a:srgbClr val="494E52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ko-KR" sz="3200" i="1">
                                              <a:solidFill>
                                                <a:srgbClr val="494E52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3200" i="1">
                                              <a:solidFill>
                                                <a:srgbClr val="494E52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3200" i="1">
                                              <a:solidFill>
                                                <a:srgbClr val="494E52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</a:rPr>
                                            <m:t>𝑡</m:t>
                                          </m:r>
                                          <m:r>
                                            <a:rPr lang="en-US" altLang="ko-KR" sz="3200" i="1">
                                              <a:solidFill>
                                                <a:srgbClr val="494E52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</a:rPr>
                                            <m:t>+</m:t>
                                          </m:r>
                                          <m:r>
                                            <a:rPr lang="en-US" altLang="ko-KR" sz="3200" i="1">
                                              <a:solidFill>
                                                <a:srgbClr val="494E52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</m:num>
                                <m:den>
                                  <m:r>
                                    <a:rPr lang="en-US" altLang="ko-KR" sz="3200" i="1">
                                      <a:solidFill>
                                        <a:srgbClr val="494E52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altLang="ko-KR" sz="3200" i="1">
                                          <a:solidFill>
                                            <a:srgbClr val="494E52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ko-KR" sz="3200" i="1">
                                              <a:solidFill>
                                                <a:srgbClr val="494E52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3200" i="1">
                                              <a:solidFill>
                                                <a:srgbClr val="494E52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3200" i="1">
                                              <a:solidFill>
                                                <a:srgbClr val="494E52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</a:rPr>
                                            <m:t>𝑡</m:t>
                                          </m:r>
                                          <m:r>
                                            <a:rPr lang="en-US" altLang="ko-KR" sz="3200" i="1">
                                              <a:solidFill>
                                                <a:srgbClr val="494E52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</a:rPr>
                                            <m:t>+</m:t>
                                          </m:r>
                                          <m:r>
                                            <a:rPr lang="en-US" altLang="ko-KR" sz="3200" i="1">
                                              <a:solidFill>
                                                <a:srgbClr val="494E52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ko-KR" sz="3200" i="1">
                                              <a:solidFill>
                                                <a:srgbClr val="494E52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3200" i="1">
                                              <a:solidFill>
                                                <a:srgbClr val="494E52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3200" i="1">
                                              <a:solidFill>
                                                <a:srgbClr val="494E52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e>
                                  </m:d>
                                </m:den>
                              </m:f>
                              <m:d>
                                <m:dPr>
                                  <m:ctrlPr>
                                    <a:rPr lang="en-US" altLang="ko-KR" sz="3200" i="1">
                                      <a:solidFill>
                                        <a:srgbClr val="494E52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3200" i="1">
                                      <a:solidFill>
                                        <a:srgbClr val="494E52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𝑁</m:t>
                                  </m:r>
                                  <m:r>
                                    <a:rPr lang="en-US" altLang="ko-KR" sz="3200" i="1">
                                      <a:solidFill>
                                        <a:srgbClr val="494E52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−1</m:t>
                                  </m:r>
                                </m:e>
                              </m:d>
                              <m:sSub>
                                <m:sSubPr>
                                  <m:ctrlPr>
                                    <a:rPr lang="en-US" altLang="ko-KR" sz="3200" i="1">
                                      <a:solidFill>
                                        <a:srgbClr val="494E52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altLang="ko-KR" sz="3200" i="1">
                                          <a:solidFill>
                                            <a:srgbClr val="494E52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3200" i="1">
                                          <a:solidFill>
                                            <a:srgbClr val="494E52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altLang="ko-KR" sz="3200" i="1">
                                          <a:solidFill>
                                            <a:srgbClr val="494E52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  <m:t>𝑥</m:t>
                                      </m:r>
                                    </m:sub>
                                  </m:sSub>
                                </m:e>
                                <m:sub>
                                  <m:r>
                                    <a:rPr lang="en-US" altLang="ko-KR" sz="3200" i="1">
                                      <a:solidFill>
                                        <a:srgbClr val="494E52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𝑗</m:t>
                                  </m:r>
                                </m:sub>
                              </m:sSub>
                              <m:f>
                                <m:fPr>
                                  <m:ctrlPr>
                                    <a:rPr lang="en-US" altLang="ko-KR" sz="3200" i="1" smtClean="0">
                                      <a:solidFill>
                                        <a:srgbClr val="494E52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sz="3200" i="1">
                                      <a:solidFill>
                                        <a:srgbClr val="494E52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altLang="ko-KR" sz="3200" b="0" i="1" smtClean="0">
                                          <a:solidFill>
                                            <a:srgbClr val="494E52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ko-KR" sz="3200" b="0" i="1" smtClean="0">
                                              <a:solidFill>
                                                <a:srgbClr val="494E52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</a:rPr>
                                          </m:ctrlPr>
                                        </m:sSub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ko-KR" sz="3200" b="0" i="1" smtClean="0">
                                                  <a:solidFill>
                                                    <a:srgbClr val="494E52"/>
                                                  </a:solidFill>
                                                  <a:latin typeface="Cambria Math" panose="02040503050406030204" pitchFamily="18" charset="0"/>
                                                  <a:ea typeface="Spoqa Han Sans Neo Bold" panose="020B0500000000000000" pitchFamily="34" charset="-128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ko-KR" sz="3200" b="0" i="1" smtClean="0">
                                                  <a:solidFill>
                                                    <a:srgbClr val="494E52"/>
                                                  </a:solidFill>
                                                  <a:latin typeface="Cambria Math" panose="02040503050406030204" pitchFamily="18" charset="0"/>
                                                  <a:ea typeface="Spoqa Han Sans Neo Bold" panose="020B0500000000000000" pitchFamily="34" charset="-128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sz="3200" b="0" i="1" smtClean="0">
                                                  <a:solidFill>
                                                    <a:srgbClr val="494E52"/>
                                                  </a:solidFill>
                                                  <a:latin typeface="Cambria Math" panose="02040503050406030204" pitchFamily="18" charset="0"/>
                                                  <a:ea typeface="Spoqa Han Sans Neo Bold" panose="020B0500000000000000" pitchFamily="34" charset="-128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ko-KR" sz="3200" b="0" i="1" smtClean="0">
                                              <a:solidFill>
                                                <a:srgbClr val="494E52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</a:rPr>
                                            <m:t>,</m:t>
                                          </m:r>
                                          <m:r>
                                            <a:rPr lang="en-US" altLang="ko-KR" sz="3200" b="0" i="1" smtClean="0">
                                              <a:solidFill>
                                                <a:srgbClr val="494E52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3200" b="0" i="1" smtClean="0">
                                              <a:solidFill>
                                                <a:srgbClr val="494E52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e>
                                  </m:d>
                                </m:num>
                                <m:den>
                                  <m:r>
                                    <a:rPr lang="en-US" altLang="ko-KR" sz="3200" i="1">
                                      <a:solidFill>
                                        <a:srgbClr val="494E52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altLang="ko-KR" sz="3200" i="1">
                                          <a:solidFill>
                                            <a:srgbClr val="494E52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ko-KR" sz="3200" i="1">
                                              <a:solidFill>
                                                <a:srgbClr val="494E52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3200" i="1">
                                              <a:solidFill>
                                                <a:srgbClr val="494E52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3200" i="1">
                                              <a:solidFill>
                                                <a:srgbClr val="494E52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altLang="ko-KR" sz="3200" b="0" i="1" smtClean="0">
                                      <a:solidFill>
                                        <a:srgbClr val="494E52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altLang="ko-KR" sz="3200" b="0" i="1" smtClean="0">
                                          <a:solidFill>
                                            <a:srgbClr val="494E52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ko-KR" sz="3200" b="0" i="1" smtClean="0">
                                              <a:solidFill>
                                                <a:srgbClr val="494E52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3200" b="0" i="1" smtClean="0">
                                              <a:solidFill>
                                                <a:srgbClr val="494E52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3200" b="0" i="1" smtClean="0">
                                              <a:solidFill>
                                                <a:srgbClr val="494E52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e>
                                  </m:d>
                                </m:den>
                              </m:f>
                            </m:e>
                          </m:d>
                        </m:e>
                      </m:func>
                    </m:oMath>
                    <m:oMath xmlns:m="http://schemas.openxmlformats.org/officeDocument/2006/math">
                      <m:r>
                        <a:rPr lang="en-US" altLang="ko-KR" sz="3200" b="0" i="1" smtClean="0">
                          <a:solidFill>
                            <a:srgbClr val="494E52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=</m:t>
                      </m:r>
                      <m:sSub>
                        <m:sSubPr>
                          <m:ctrlPr>
                            <a:rPr lang="en-US" altLang="ko-KR" sz="3200" i="1">
                              <a:solidFill>
                                <a:srgbClr val="494E52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sSubPr>
                        <m:e>
                          <m:r>
                            <a:rPr lang="en-US" altLang="ko-KR" sz="3200" i="1">
                              <a:solidFill>
                                <a:srgbClr val="494E52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𝐸</m:t>
                          </m:r>
                        </m:e>
                        <m:sub>
                          <m:r>
                            <a:rPr lang="en-US" altLang="ko-KR" sz="3200" i="1">
                              <a:solidFill>
                                <a:srgbClr val="494E52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𝑋</m:t>
                          </m:r>
                        </m:sub>
                      </m:sSub>
                      <m:func>
                        <m:funcPr>
                          <m:ctrlPr>
                            <a:rPr lang="en-US" altLang="ko-KR" sz="3200" i="1">
                              <a:solidFill>
                                <a:srgbClr val="494E52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3200">
                              <a:solidFill>
                                <a:srgbClr val="494E52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sz="3200" i="1">
                                  <a:solidFill>
                                    <a:srgbClr val="494E52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dPr>
                            <m:e>
                              <m:r>
                                <a:rPr lang="en-US" altLang="ko-KR" sz="3200" i="1">
                                  <a:solidFill>
                                    <a:srgbClr val="494E52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1+</m:t>
                              </m:r>
                              <m:f>
                                <m:fPr>
                                  <m:ctrlPr>
                                    <a:rPr lang="en-US" altLang="ko-KR" sz="3200" i="1">
                                      <a:solidFill>
                                        <a:srgbClr val="494E52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sz="3200" i="1">
                                      <a:solidFill>
                                        <a:srgbClr val="494E52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altLang="ko-KR" sz="3200" i="1">
                                          <a:solidFill>
                                            <a:srgbClr val="494E52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ko-KR" sz="3200" i="1">
                                              <a:solidFill>
                                                <a:srgbClr val="494E52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3200" i="1">
                                              <a:solidFill>
                                                <a:srgbClr val="494E52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3200" i="1">
                                              <a:solidFill>
                                                <a:srgbClr val="494E52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</a:rPr>
                                            <m:t>𝑡</m:t>
                                          </m:r>
                                          <m:r>
                                            <a:rPr lang="en-US" altLang="ko-KR" sz="3200" i="1">
                                              <a:solidFill>
                                                <a:srgbClr val="494E52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</a:rPr>
                                            <m:t>+</m:t>
                                          </m:r>
                                          <m:r>
                                            <a:rPr lang="en-US" altLang="ko-KR" sz="3200" i="1">
                                              <a:solidFill>
                                                <a:srgbClr val="494E52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</m:num>
                                <m:den>
                                  <m:r>
                                    <a:rPr lang="en-US" altLang="ko-KR" sz="3200" i="1">
                                      <a:solidFill>
                                        <a:srgbClr val="494E52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altLang="ko-KR" sz="3200" i="1">
                                          <a:solidFill>
                                            <a:srgbClr val="494E52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ko-KR" sz="3200" i="1">
                                              <a:solidFill>
                                                <a:srgbClr val="494E52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3200" i="1">
                                              <a:solidFill>
                                                <a:srgbClr val="494E52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3200" i="1">
                                              <a:solidFill>
                                                <a:srgbClr val="494E52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</a:rPr>
                                            <m:t>𝑡</m:t>
                                          </m:r>
                                          <m:r>
                                            <a:rPr lang="en-US" altLang="ko-KR" sz="3200" i="1">
                                              <a:solidFill>
                                                <a:srgbClr val="494E52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</a:rPr>
                                            <m:t>+</m:t>
                                          </m:r>
                                          <m:r>
                                            <a:rPr lang="en-US" altLang="ko-KR" sz="3200" i="1">
                                              <a:solidFill>
                                                <a:srgbClr val="494E52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ko-KR" sz="3200" i="1">
                                              <a:solidFill>
                                                <a:srgbClr val="494E52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3200" i="1">
                                              <a:solidFill>
                                                <a:srgbClr val="494E52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3200" i="1">
                                              <a:solidFill>
                                                <a:srgbClr val="494E52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e>
                                  </m:d>
                                </m:den>
                              </m:f>
                              <m:d>
                                <m:dPr>
                                  <m:ctrlPr>
                                    <a:rPr lang="en-US" altLang="ko-KR" sz="3200" i="1">
                                      <a:solidFill>
                                        <a:srgbClr val="494E52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3200" i="1">
                                      <a:solidFill>
                                        <a:srgbClr val="494E52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𝑁</m:t>
                                  </m:r>
                                  <m:r>
                                    <a:rPr lang="en-US" altLang="ko-KR" sz="3200" i="1">
                                      <a:solidFill>
                                        <a:srgbClr val="494E52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−1</m:t>
                                  </m:r>
                                </m:e>
                              </m:d>
                            </m:e>
                          </m:d>
                        </m:e>
                      </m:func>
                    </m:oMath>
                    <m:oMath xmlns:m="http://schemas.openxmlformats.org/officeDocument/2006/math">
                      <m:r>
                        <a:rPr lang="en-US" altLang="ko-KR" sz="3200" b="0" i="1" smtClean="0">
                          <a:solidFill>
                            <a:srgbClr val="494E52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≥</m:t>
                      </m:r>
                      <m:sSub>
                        <m:sSubPr>
                          <m:ctrlPr>
                            <a:rPr lang="en-US" altLang="ko-KR" sz="3200" i="1">
                              <a:solidFill>
                                <a:srgbClr val="494E52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sSubPr>
                        <m:e>
                          <m:r>
                            <a:rPr lang="en-US" altLang="ko-KR" sz="3200" i="1">
                              <a:solidFill>
                                <a:srgbClr val="494E52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𝐸</m:t>
                          </m:r>
                        </m:e>
                        <m:sub>
                          <m:r>
                            <a:rPr lang="en-US" altLang="ko-KR" sz="3200" i="1">
                              <a:solidFill>
                                <a:srgbClr val="494E52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𝑋</m:t>
                          </m:r>
                        </m:sub>
                      </m:sSub>
                      <m:func>
                        <m:funcPr>
                          <m:ctrlPr>
                            <a:rPr lang="en-US" altLang="ko-KR" sz="3200" i="1">
                              <a:solidFill>
                                <a:srgbClr val="494E52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3200">
                              <a:solidFill>
                                <a:srgbClr val="494E52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sz="3200" i="1">
                                  <a:solidFill>
                                    <a:srgbClr val="494E52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ko-KR" sz="3200" i="1">
                                      <a:solidFill>
                                        <a:srgbClr val="494E52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sz="3200" i="1">
                                      <a:solidFill>
                                        <a:srgbClr val="494E52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altLang="ko-KR" sz="3200" i="1">
                                          <a:solidFill>
                                            <a:srgbClr val="494E52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ko-KR" sz="3200" i="1">
                                              <a:solidFill>
                                                <a:srgbClr val="494E52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3200" i="1">
                                              <a:solidFill>
                                                <a:srgbClr val="494E52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3200" i="1">
                                              <a:solidFill>
                                                <a:srgbClr val="494E52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</a:rPr>
                                            <m:t>𝑡</m:t>
                                          </m:r>
                                          <m:r>
                                            <a:rPr lang="en-US" altLang="ko-KR" sz="3200" i="1">
                                              <a:solidFill>
                                                <a:srgbClr val="494E52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</a:rPr>
                                            <m:t>+</m:t>
                                          </m:r>
                                          <m:r>
                                            <a:rPr lang="en-US" altLang="ko-KR" sz="3200" i="1">
                                              <a:solidFill>
                                                <a:srgbClr val="494E52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</m:num>
                                <m:den>
                                  <m:r>
                                    <a:rPr lang="en-US" altLang="ko-KR" sz="3200" i="1">
                                      <a:solidFill>
                                        <a:srgbClr val="494E52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altLang="ko-KR" sz="3200" i="1">
                                          <a:solidFill>
                                            <a:srgbClr val="494E52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ko-KR" sz="3200" i="1">
                                              <a:solidFill>
                                                <a:srgbClr val="494E52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3200" i="1">
                                              <a:solidFill>
                                                <a:srgbClr val="494E52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3200" i="1">
                                              <a:solidFill>
                                                <a:srgbClr val="494E52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</a:rPr>
                                            <m:t>𝑡</m:t>
                                          </m:r>
                                          <m:r>
                                            <a:rPr lang="en-US" altLang="ko-KR" sz="3200" i="1">
                                              <a:solidFill>
                                                <a:srgbClr val="494E52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</a:rPr>
                                            <m:t>+</m:t>
                                          </m:r>
                                          <m:r>
                                            <a:rPr lang="en-US" altLang="ko-KR" sz="3200" i="1">
                                              <a:solidFill>
                                                <a:srgbClr val="494E52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ko-KR" sz="3200" i="1">
                                              <a:solidFill>
                                                <a:srgbClr val="494E52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3200" i="1">
                                              <a:solidFill>
                                                <a:srgbClr val="494E52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3200" i="1">
                                              <a:solidFill>
                                                <a:srgbClr val="494E52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e>
                                  </m:d>
                                </m:den>
                              </m:f>
                              <m:d>
                                <m:dPr>
                                  <m:ctrlPr>
                                    <a:rPr lang="en-US" altLang="ko-KR" sz="3200" i="1">
                                      <a:solidFill>
                                        <a:srgbClr val="494E52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3200" i="1">
                                      <a:solidFill>
                                        <a:srgbClr val="494E52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𝑁</m:t>
                                  </m:r>
                                </m:e>
                              </m:d>
                            </m:e>
                          </m:d>
                        </m:e>
                      </m:func>
                    </m:oMath>
                    <m:oMath xmlns:m="http://schemas.openxmlformats.org/officeDocument/2006/math">
                      <m:r>
                        <a:rPr lang="en-US" altLang="ko-KR" sz="3200" b="0" i="1" smtClean="0">
                          <a:solidFill>
                            <a:srgbClr val="494E52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=−</m:t>
                      </m:r>
                      <m:r>
                        <a:rPr lang="en-US" altLang="ko-KR" sz="3200" b="0" i="1" smtClean="0">
                          <a:solidFill>
                            <a:srgbClr val="494E52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𝐼</m:t>
                      </m:r>
                      <m:d>
                        <m:dPr>
                          <m:ctrlPr>
                            <a:rPr lang="en-US" altLang="ko-KR" sz="3200" b="0" i="1" smtClean="0">
                              <a:solidFill>
                                <a:srgbClr val="494E52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3200" b="0" i="1" smtClean="0">
                                  <a:solidFill>
                                    <a:srgbClr val="494E52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sSubPr>
                            <m:e>
                              <m:r>
                                <a:rPr lang="en-US" altLang="ko-KR" sz="3200" b="0" i="1" smtClean="0">
                                  <a:solidFill>
                                    <a:srgbClr val="494E52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3200" b="0" i="1" smtClean="0">
                                  <a:solidFill>
                                    <a:srgbClr val="494E52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𝑡</m:t>
                              </m:r>
                              <m:r>
                                <a:rPr lang="en-US" altLang="ko-KR" sz="3200" b="0" i="1" smtClean="0">
                                  <a:solidFill>
                                    <a:srgbClr val="494E52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+</m:t>
                              </m:r>
                              <m:r>
                                <a:rPr lang="en-US" altLang="ko-KR" sz="3200" b="0" i="1" smtClean="0">
                                  <a:solidFill>
                                    <a:srgbClr val="494E52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ko-KR" sz="3200" b="0" i="1" smtClean="0">
                              <a:solidFill>
                                <a:srgbClr val="494E52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altLang="ko-KR" sz="3200" b="0" i="1" smtClean="0">
                                  <a:solidFill>
                                    <a:srgbClr val="494E52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sSubPr>
                            <m:e>
                              <m:r>
                                <a:rPr lang="en-US" altLang="ko-KR" sz="3200" b="0" i="1" smtClean="0">
                                  <a:solidFill>
                                    <a:srgbClr val="494E52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ko-KR" sz="3200" b="0" i="1" smtClean="0">
                                  <a:solidFill>
                                    <a:srgbClr val="494E52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altLang="ko-KR" sz="3200" b="0" i="1" smtClean="0">
                          <a:solidFill>
                            <a:srgbClr val="494E52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+</m:t>
                      </m:r>
                      <m:func>
                        <m:funcPr>
                          <m:ctrlPr>
                            <a:rPr lang="en-US" altLang="ko-KR" sz="3200" b="0" i="1" smtClean="0">
                              <a:solidFill>
                                <a:srgbClr val="494E52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3200" b="0" i="0" smtClean="0">
                              <a:solidFill>
                                <a:srgbClr val="494E52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log</m:t>
                          </m:r>
                        </m:fName>
                        <m:e>
                          <m:r>
                            <a:rPr lang="en-US" altLang="ko-KR" sz="3200" b="0" i="1" smtClean="0">
                              <a:solidFill>
                                <a:srgbClr val="494E52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𝑁</m:t>
                          </m:r>
                        </m:e>
                      </m:func>
                    </m:oMath>
                  </m:oMathPara>
                </a14:m>
                <a:br>
                  <a:rPr lang="en-US" altLang="ko-KR" sz="3200" i="1" dirty="0">
                    <a:solidFill>
                      <a:srgbClr val="494E52"/>
                    </a:solidFill>
                    <a:latin typeface="Cambria Math" panose="02040503050406030204" pitchFamily="18" charset="0"/>
                    <a:ea typeface="Spoqa Han Sans Neo Bold" panose="020B0500000000000000" pitchFamily="34" charset="-128"/>
                  </a:rPr>
                </a:br>
                <a:r>
                  <a:rPr lang="ko-KR" altLang="en-US" sz="3200" dirty="0">
                    <a:solidFill>
                      <a:srgbClr val="494E52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이다</a:t>
                </a:r>
                <a:r>
                  <a:rPr lang="en-US" altLang="ko-KR" sz="3200" dirty="0">
                    <a:solidFill>
                      <a:srgbClr val="494E52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. </a:t>
                </a:r>
                <a14:m>
                  <m:oMath xmlns:m="http://schemas.openxmlformats.org/officeDocument/2006/math">
                    <m:r>
                      <a:rPr lang="en-US" altLang="ko-KR" sz="3200" i="1">
                        <a:solidFill>
                          <a:srgbClr val="494E52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𝐼</m:t>
                    </m:r>
                    <m:d>
                      <m:dPr>
                        <m:ctrlPr>
                          <a:rPr lang="en-US" altLang="ko-KR" sz="3200" i="1">
                            <a:solidFill>
                              <a:srgbClr val="494E52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3200" i="1">
                                <a:solidFill>
                                  <a:srgbClr val="494E52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</m:ctrlPr>
                          </m:sSubPr>
                          <m:e>
                            <m:r>
                              <a:rPr lang="en-US" altLang="ko-KR" sz="3200" i="1">
                                <a:solidFill>
                                  <a:srgbClr val="494E52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3200" i="1">
                                <a:solidFill>
                                  <a:srgbClr val="494E52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𝑡</m:t>
                            </m:r>
                            <m:r>
                              <a:rPr lang="en-US" altLang="ko-KR" sz="3200" i="1">
                                <a:solidFill>
                                  <a:srgbClr val="494E52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+</m:t>
                            </m:r>
                            <m:r>
                              <a:rPr lang="en-US" altLang="ko-KR" sz="3200" i="1">
                                <a:solidFill>
                                  <a:srgbClr val="494E52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𝑘</m:t>
                            </m:r>
                          </m:sub>
                        </m:sSub>
                        <m:r>
                          <a:rPr lang="en-US" altLang="ko-KR" sz="3200" i="1">
                            <a:solidFill>
                              <a:srgbClr val="494E52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, </m:t>
                        </m:r>
                        <m:sSub>
                          <m:sSubPr>
                            <m:ctrlPr>
                              <a:rPr lang="en-US" altLang="ko-KR" sz="3200" i="1">
                                <a:solidFill>
                                  <a:srgbClr val="494E52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</m:ctrlPr>
                          </m:sSubPr>
                          <m:e>
                            <m:r>
                              <a:rPr lang="en-US" altLang="ko-KR" sz="3200" i="1">
                                <a:solidFill>
                                  <a:srgbClr val="494E52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ko-KR" sz="3200" i="1">
                                <a:solidFill>
                                  <a:srgbClr val="494E52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altLang="ko-KR" sz="3200" b="0" i="1" smtClean="0">
                        <a:solidFill>
                          <a:srgbClr val="494E52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≥</m:t>
                    </m:r>
                    <m:func>
                      <m:funcPr>
                        <m:ctrlPr>
                          <a:rPr lang="en-US" altLang="ko-KR" sz="3200" b="0" i="1" smtClean="0">
                            <a:solidFill>
                              <a:srgbClr val="494E52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sz="3200" b="0" i="0" smtClean="0">
                            <a:solidFill>
                              <a:srgbClr val="494E52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log</m:t>
                        </m:r>
                      </m:fName>
                      <m:e>
                        <m:r>
                          <a:rPr lang="en-US" altLang="ko-KR" sz="3200" b="0" i="1" smtClean="0">
                            <a:solidFill>
                              <a:srgbClr val="494E52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𝑁</m:t>
                        </m:r>
                      </m:e>
                    </m:func>
                    <m:r>
                      <a:rPr lang="en-US" altLang="ko-KR" sz="3200" b="0" i="1" smtClean="0">
                        <a:solidFill>
                          <a:srgbClr val="494E52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−</m:t>
                    </m:r>
                    <m:sSup>
                      <m:sSupPr>
                        <m:ctrlPr>
                          <a:rPr lang="en-US" altLang="ko-KR" sz="3200" b="0" i="1" smtClean="0">
                            <a:solidFill>
                              <a:srgbClr val="494E52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sSupPr>
                      <m:e>
                        <m:r>
                          <a:rPr lang="en-US" altLang="ko-KR" sz="3200" b="0" i="1" smtClean="0">
                            <a:solidFill>
                              <a:srgbClr val="494E52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𝐿</m:t>
                        </m:r>
                      </m:e>
                      <m:sup>
                        <m:r>
                          <a:rPr lang="en-US" altLang="ko-KR" sz="3200" b="0" i="1" smtClean="0">
                            <a:solidFill>
                              <a:srgbClr val="494E52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∗</m:t>
                        </m:r>
                      </m:sup>
                    </m:sSup>
                  </m:oMath>
                </a14:m>
                <a:br>
                  <a:rPr lang="en-US" altLang="ko-KR" sz="3200" dirty="0">
                    <a:solidFill>
                      <a:srgbClr val="494E52"/>
                    </a:solidFill>
                    <a:latin typeface="Spoqa Han Sans Neo" panose="020B0500000000000000" pitchFamily="34" charset="-128"/>
                    <a:ea typeface="Spoqa Han Sans Neo Bold" panose="020B0500000000000000" pitchFamily="34" charset="-128"/>
                  </a:rPr>
                </a:br>
                <a:br>
                  <a:rPr lang="en-US" altLang="ko-KR" sz="3200" dirty="0">
                    <a:solidFill>
                      <a:srgbClr val="494E52"/>
                    </a:solidFill>
                    <a:latin typeface="Spoqa Han Sans Neo" panose="020B0500000000000000" pitchFamily="34" charset="-128"/>
                    <a:ea typeface="Spoqa Han Sans Neo Bold" panose="020B0500000000000000" pitchFamily="34" charset="-128"/>
                  </a:rPr>
                </a:br>
                <a:r>
                  <a:rPr lang="ko-KR" altLang="en-US" sz="3200" dirty="0">
                    <a:solidFill>
                      <a:srgbClr val="494E52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즉</a:t>
                </a:r>
                <a:r>
                  <a:rPr lang="en-US" altLang="ko-KR" sz="3200" dirty="0">
                    <a:solidFill>
                      <a:srgbClr val="494E52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, negative sample</a:t>
                </a:r>
                <a:r>
                  <a:rPr lang="ko-KR" altLang="en-US" sz="3200" dirty="0">
                    <a:solidFill>
                      <a:srgbClr val="494E52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의 수가 올라가 </a:t>
                </a:r>
                <a:r>
                  <a:rPr lang="en-US" altLang="ko-KR" sz="3200" dirty="0">
                    <a:solidFill>
                      <a:srgbClr val="494E52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log(N)</a:t>
                </a:r>
                <a:r>
                  <a:rPr lang="ko-KR" altLang="en-US" sz="3200" dirty="0">
                    <a:solidFill>
                      <a:srgbClr val="494E52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이 커진다면</a:t>
                </a:r>
                <a:r>
                  <a:rPr lang="en-US" altLang="ko-KR" sz="3200" dirty="0">
                    <a:solidFill>
                      <a:srgbClr val="494E52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ko-KR" sz="3200" i="1">
                        <a:solidFill>
                          <a:srgbClr val="494E52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𝐼</m:t>
                    </m:r>
                    <m:d>
                      <m:dPr>
                        <m:ctrlPr>
                          <a:rPr lang="en-US" altLang="ko-KR" sz="3200" i="1">
                            <a:solidFill>
                              <a:srgbClr val="494E52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3200" i="1">
                                <a:solidFill>
                                  <a:srgbClr val="494E52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</m:ctrlPr>
                          </m:sSubPr>
                          <m:e>
                            <m:r>
                              <a:rPr lang="en-US" altLang="ko-KR" sz="3200" i="1">
                                <a:solidFill>
                                  <a:srgbClr val="494E52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3200" i="1">
                                <a:solidFill>
                                  <a:srgbClr val="494E52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𝑡</m:t>
                            </m:r>
                            <m:r>
                              <a:rPr lang="en-US" altLang="ko-KR" sz="3200" i="1">
                                <a:solidFill>
                                  <a:srgbClr val="494E52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+</m:t>
                            </m:r>
                            <m:r>
                              <a:rPr lang="en-US" altLang="ko-KR" sz="3200" i="1">
                                <a:solidFill>
                                  <a:srgbClr val="494E52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𝑘</m:t>
                            </m:r>
                          </m:sub>
                        </m:sSub>
                        <m:r>
                          <a:rPr lang="en-US" altLang="ko-KR" sz="3200" i="1">
                            <a:solidFill>
                              <a:srgbClr val="494E52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, </m:t>
                        </m:r>
                        <m:sSub>
                          <m:sSubPr>
                            <m:ctrlPr>
                              <a:rPr lang="en-US" altLang="ko-KR" sz="3200" i="1">
                                <a:solidFill>
                                  <a:srgbClr val="494E52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</m:ctrlPr>
                          </m:sSubPr>
                          <m:e>
                            <m:r>
                              <a:rPr lang="en-US" altLang="ko-KR" sz="3200" i="1">
                                <a:solidFill>
                                  <a:srgbClr val="494E52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ko-KR" sz="3200" i="1">
                                <a:solidFill>
                                  <a:srgbClr val="494E52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ko-KR" altLang="en-US" sz="3200" dirty="0">
                    <a:solidFill>
                      <a:srgbClr val="494E52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의 </a:t>
                </a:r>
                <a:r>
                  <a:rPr lang="en-US" altLang="ko-KR" sz="3200" dirty="0">
                    <a:solidFill>
                      <a:srgbClr val="494E52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lower boundary</a:t>
                </a:r>
                <a:r>
                  <a:rPr lang="ko-KR" altLang="en-US" sz="3200" dirty="0">
                    <a:solidFill>
                      <a:srgbClr val="494E52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을 높이게 된다</a:t>
                </a:r>
                <a:r>
                  <a:rPr lang="en-US" altLang="ko-KR" sz="3200" dirty="0">
                    <a:solidFill>
                      <a:srgbClr val="494E52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.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sz="3200" dirty="0">
                    <a:solidFill>
                      <a:srgbClr val="494E52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	</a:t>
                </a:r>
                <a:r>
                  <a:rPr lang="en-US" altLang="ko-KR" sz="3200" dirty="0">
                    <a:solidFill>
                      <a:srgbClr val="494E52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 Negative sample (batch size)</a:t>
                </a:r>
                <a:r>
                  <a:rPr lang="ko-KR" altLang="en-US" sz="3200" dirty="0">
                    <a:solidFill>
                      <a:srgbClr val="494E52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이 늘어나면 성능이 좋아진다</a:t>
                </a:r>
                <a:r>
                  <a:rPr lang="en-US" altLang="ko-KR" sz="3200" dirty="0">
                    <a:solidFill>
                      <a:srgbClr val="494E52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!</a:t>
                </a:r>
                <a:br>
                  <a:rPr lang="en-US" altLang="ko-KR" sz="3200" dirty="0">
                    <a:solidFill>
                      <a:srgbClr val="494E52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</a:br>
                <a:endParaRPr lang="en-US" altLang="ko-KR" sz="3200" dirty="0">
                  <a:solidFill>
                    <a:srgbClr val="494E52"/>
                  </a:solidFill>
                  <a:effectLst/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</p:txBody>
          </p:sp>
        </mc:Choice>
        <mc:Fallback xmlns="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51D6A867-E55C-4147-8634-1EB2561EE6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8320" y="3119400"/>
                <a:ext cx="21295360" cy="10606109"/>
              </a:xfrm>
              <a:prstGeom prst="rect">
                <a:avLst/>
              </a:prstGeom>
              <a:blipFill>
                <a:blip r:embed="rId4"/>
                <a:stretch>
                  <a:fillRect l="-715" t="-1196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직사각형 1">
            <a:extLst>
              <a:ext uri="{FF2B5EF4-FFF2-40B4-BE49-F238E27FC236}">
                <a16:creationId xmlns:a16="http://schemas.microsoft.com/office/drawing/2014/main" id="{2D3AF0BF-98A9-CC45-B0DD-1BCE7857B721}"/>
              </a:ext>
            </a:extLst>
          </p:cNvPr>
          <p:cNvSpPr/>
          <p:nvPr/>
        </p:nvSpPr>
        <p:spPr>
          <a:xfrm>
            <a:off x="2103120" y="13166757"/>
            <a:ext cx="1680908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Oord, Aaron van den, </a:t>
            </a:r>
            <a:r>
              <a:rPr lang="en" altLang="ko-Kore-KR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Yazhe</a:t>
            </a:r>
            <a:r>
              <a:rPr lang="en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Li, and Oriol </a:t>
            </a:r>
            <a:r>
              <a:rPr lang="en" altLang="ko-Kore-KR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Vinyals</a:t>
            </a:r>
            <a:r>
              <a:rPr lang="en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. "Representation learning with contrastive predictive coding." </a:t>
            </a:r>
            <a:r>
              <a:rPr lang="en" altLang="ko-Kore-KR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arXiv</a:t>
            </a:r>
            <a:r>
              <a:rPr lang="en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preprint arXiv:1807.03748 (2018).</a:t>
            </a:r>
            <a:endParaRPr lang="ko-Kore-KR" altLang="en-US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329129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6499854" cy="107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b="1" dirty="0"/>
              <a:t>Angular-</a:t>
            </a:r>
            <a:r>
              <a:rPr lang="en-US" altLang="ko-KR" b="1" dirty="0" err="1"/>
              <a:t>softmax</a:t>
            </a:r>
            <a:r>
              <a:rPr lang="en-US" altLang="ko-KR" b="1" dirty="0"/>
              <a:t> (A-</a:t>
            </a:r>
            <a:r>
              <a:rPr lang="en-US" altLang="ko-KR" b="1" dirty="0" err="1"/>
              <a:t>Softmax</a:t>
            </a:r>
            <a:r>
              <a:rPr lang="en-US" altLang="ko-KR" b="1" dirty="0"/>
              <a:t>)</a:t>
            </a:r>
          </a:p>
          <a:p>
            <a:pPr marL="457200" indent="-457200">
              <a:spcBef>
                <a:spcPts val="1000"/>
              </a:spcBef>
              <a:buFont typeface="Arial" panose="020B0604020202020204" pitchFamily="34" charset="0"/>
              <a:buChar char="•"/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dirty="0"/>
              <a:t>In </a:t>
            </a:r>
            <a:r>
              <a:rPr lang="en-US" altLang="ko-KR" dirty="0" err="1"/>
              <a:t>SphereFace</a:t>
            </a:r>
            <a:r>
              <a:rPr lang="en-US" altLang="ko-KR" dirty="0"/>
              <a:t> (2017)</a:t>
            </a:r>
          </a:p>
        </p:txBody>
      </p:sp>
      <p:sp>
        <p:nvSpPr>
          <p:cNvPr id="8" name="슬라이드 번호 개체 틀 4">
            <a:extLst>
              <a:ext uri="{FF2B5EF4-FFF2-40B4-BE49-F238E27FC236}">
                <a16:creationId xmlns:a16="http://schemas.microsoft.com/office/drawing/2014/main" id="{9F266784-E60F-C04C-837A-9B3815E8A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18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12" name="Shape 222">
            <a:extLst>
              <a:ext uri="{FF2B5EF4-FFF2-40B4-BE49-F238E27FC236}">
                <a16:creationId xmlns:a16="http://schemas.microsoft.com/office/drawing/2014/main" id="{F747883E-6DCE-7645-A58B-DC1222711690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14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3" name="Shape 223">
            <a:extLst>
              <a:ext uri="{FF2B5EF4-FFF2-40B4-BE49-F238E27FC236}">
                <a16:creationId xmlns:a16="http://schemas.microsoft.com/office/drawing/2014/main" id="{58EF0780-999B-1D4F-AF96-416DBA183A9C}"/>
              </a:ext>
            </a:extLst>
          </p:cNvPr>
          <p:cNvSpPr/>
          <p:nvPr/>
        </p:nvSpPr>
        <p:spPr>
          <a:xfrm>
            <a:off x="20828000" y="2200124"/>
            <a:ext cx="2540000" cy="10900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000" dirty="0">
                <a:sym typeface="SpoqaHanSans-Bold"/>
              </a:rPr>
              <a:t>Deep Metric Learning</a:t>
            </a:r>
          </a:p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" altLang="ko-Kore-KR" sz="2000" dirty="0">
              <a:sym typeface="SpoqaHanSans-Bold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EB2810B-3A30-0B40-BA4A-D8DE18CCF4AD}"/>
                  </a:ext>
                </a:extLst>
              </p:cNvPr>
              <p:cNvSpPr txBox="1"/>
              <p:nvPr/>
            </p:nvSpPr>
            <p:spPr>
              <a:xfrm>
                <a:off x="1921768" y="3182269"/>
                <a:ext cx="20538874" cy="102516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ore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Softmax</a:t>
                </a:r>
                <a:r>
                  <a:rPr kumimoji="1" lang="ko-Kore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에 </a:t>
                </a:r>
                <a:r>
                  <a:rPr kumimoji="1" lang="en-US" altLang="ko-Kore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angular metric</a:t>
                </a:r>
                <a:r>
                  <a:rPr kumimoji="1" lang="ko-Kore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를 적용할 수 있을까</a:t>
                </a:r>
                <a:r>
                  <a:rPr kumimoji="1" lang="en-US" altLang="ko-Kore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? </a:t>
                </a:r>
              </a:p>
              <a:p>
                <a:pPr>
                  <a:lnSpc>
                    <a:spcPct val="150000"/>
                  </a:lnSpc>
                </a:pPr>
                <a:r>
                  <a:rPr kumimoji="1" lang="en-US" altLang="ko-Kore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 </a:t>
                </a:r>
                <a:r>
                  <a:rPr kumimoji="1" lang="en-US" altLang="ko-Kore-KR" sz="3600" dirty="0" err="1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Softmax</a:t>
                </a:r>
                <a:r>
                  <a:rPr kumimoji="1" lang="ko-Kore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에서 고려하지 않는 </a:t>
                </a:r>
                <a:r>
                  <a:rPr kumimoji="1" lang="en-US" altLang="ko-Kore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class</a:t>
                </a:r>
                <a:r>
                  <a:rPr kumimoji="1" lang="ko-Kore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간 관련도를 알아낼 수 있고</a:t>
                </a:r>
                <a:r>
                  <a:rPr kumimoji="1" lang="en-US" altLang="ko-Kore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, </a:t>
                </a:r>
                <a:r>
                  <a:rPr kumimoji="1" lang="ko-Kore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좀더 </a:t>
                </a:r>
                <a:r>
                  <a:rPr kumimoji="1" lang="en-US" altLang="ko-Kore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flexible</a:t>
                </a:r>
                <a:r>
                  <a:rPr kumimoji="1" lang="ko-Kore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할 수 있지 않을까</a:t>
                </a:r>
                <a:r>
                  <a:rPr kumimoji="1" lang="en-US" altLang="ko-Kore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?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ko-KR" sz="36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sSupPr>
                      <m:e>
                        <m:r>
                          <a:rPr kumimoji="1" lang="en-US" altLang="ko-KR" sz="36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𝐿</m:t>
                        </m:r>
                      </m:e>
                      <m:sup>
                        <m:r>
                          <a:rPr kumimoji="1" lang="en-US" altLang="ko-KR" sz="36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𝑠𝑜𝑓𝑡𝑚𝑎𝑥</m:t>
                        </m:r>
                      </m:sup>
                    </m:sSup>
                    <m:r>
                      <a:rPr kumimoji="1" lang="en-US" altLang="ko-KR" sz="36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=−</m:t>
                    </m:r>
                    <m:nary>
                      <m:naryPr>
                        <m:chr m:val="∑"/>
                        <m:supHide m:val="on"/>
                        <m:ctrlPr>
                          <a:rPr kumimoji="1" lang="en-US" altLang="ko-KR" sz="36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naryPr>
                      <m:sub>
                        <m:r>
                          <a:rPr kumimoji="1" lang="en-US" altLang="ko-KR" sz="36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𝑖</m:t>
                        </m:r>
                      </m:sub>
                      <m:sup/>
                      <m:e>
                        <m:func>
                          <m:funcPr>
                            <m:ctrlPr>
                              <a:rPr kumimoji="1" lang="en-US" altLang="ko-KR" sz="36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kumimoji="1" lang="en-US" altLang="ko-KR" sz="360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kumimoji="1" lang="en-US" altLang="ko-KR" sz="3600" i="1">
                                    <a:solidFill>
                                      <a:srgbClr val="53585F"/>
                                    </a:solidFill>
                                    <a:latin typeface="Cambria Math" panose="02040503050406030204" pitchFamily="18" charset="0"/>
                                    <a:ea typeface="Spoqa Han Sans Neo Bold" panose="020B0500000000000000" pitchFamily="34" charset="-128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kumimoji="1" lang="en-US" altLang="ko-KR" sz="3600" i="1">
                                        <a:solidFill>
                                          <a:srgbClr val="53585F"/>
                                        </a:solidFill>
                                        <a:latin typeface="Cambria Math" panose="02040503050406030204" pitchFamily="18" charset="0"/>
                                        <a:ea typeface="Spoqa Han Sans Neo Bold" panose="020B0500000000000000" pitchFamily="34" charset="-128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kumimoji="1" lang="en-US" altLang="ko-KR" sz="3600" i="1">
                                            <a:solidFill>
                                              <a:srgbClr val="53585F"/>
                                            </a:solidFill>
                                            <a:latin typeface="Cambria Math" panose="02040503050406030204" pitchFamily="18" charset="0"/>
                                            <a:ea typeface="Spoqa Han Sans Neo Bold" panose="020B0500000000000000" pitchFamily="34" charset="-128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kumimoji="1" lang="en-US" altLang="ko-KR" sz="3600" i="1">
                                            <a:solidFill>
                                              <a:srgbClr val="53585F"/>
                                            </a:solidFill>
                                            <a:latin typeface="Cambria Math" panose="02040503050406030204" pitchFamily="18" charset="0"/>
                                            <a:ea typeface="Spoqa Han Sans Neo Bold" panose="020B0500000000000000" pitchFamily="34" charset="-128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sSubSup>
                                          <m:sSubSupPr>
                                            <m:ctrlPr>
                                              <a:rPr kumimoji="1" lang="en-US" altLang="ko-KR" sz="3600" i="1">
                                                <a:solidFill>
                                                  <a:srgbClr val="53585F"/>
                                                </a:solidFill>
                                                <a:latin typeface="Cambria Math" panose="02040503050406030204" pitchFamily="18" charset="0"/>
                                                <a:ea typeface="Spoqa Han Sans Neo Bold" panose="020B0500000000000000" pitchFamily="34" charset="-128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kumimoji="1" lang="en-US" altLang="ko-KR" sz="3600" i="1">
                                                <a:solidFill>
                                                  <a:srgbClr val="53585F"/>
                                                </a:solidFill>
                                                <a:latin typeface="Cambria Math" panose="02040503050406030204" pitchFamily="18" charset="0"/>
                                                <a:ea typeface="Spoqa Han Sans Neo Bold" panose="020B0500000000000000" pitchFamily="34" charset="-128"/>
                                              </a:rPr>
                                              <m:t>𝑊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ko-KR" sz="3600" i="1">
                                                <a:solidFill>
                                                  <a:srgbClr val="53585F"/>
                                                </a:solidFill>
                                                <a:latin typeface="Cambria Math" panose="02040503050406030204" pitchFamily="18" charset="0"/>
                                                <a:ea typeface="Spoqa Han Sans Neo Bold" panose="020B0500000000000000" pitchFamily="34" charset="-128"/>
                                              </a:rPr>
                                              <m:t>𝑗</m:t>
                                            </m:r>
                                          </m:sub>
                                          <m:sup>
                                            <m:r>
                                              <a:rPr kumimoji="1" lang="en-US" altLang="ko-KR" sz="3600" i="1">
                                                <a:solidFill>
                                                  <a:srgbClr val="53585F"/>
                                                </a:solidFill>
                                                <a:latin typeface="Cambria Math" panose="02040503050406030204" pitchFamily="18" charset="0"/>
                                                <a:ea typeface="Spoqa Han Sans Neo Bold" panose="020B0500000000000000" pitchFamily="34" charset="-128"/>
                                              </a:rPr>
                                              <m:t>𝑇</m:t>
                                            </m:r>
                                          </m:sup>
                                        </m:sSubSup>
                                        <m:sSub>
                                          <m:sSubPr>
                                            <m:ctrlPr>
                                              <a:rPr kumimoji="1" lang="en-US" altLang="ko-KR" sz="3600" i="1">
                                                <a:solidFill>
                                                  <a:srgbClr val="53585F"/>
                                                </a:solidFill>
                                                <a:latin typeface="Cambria Math" panose="02040503050406030204" pitchFamily="18" charset="0"/>
                                                <a:ea typeface="Spoqa Han Sans Neo Bold" panose="020B0500000000000000" pitchFamily="34" charset="-128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en-US" altLang="ko-KR" sz="3600" i="1">
                                                <a:solidFill>
                                                  <a:srgbClr val="53585F"/>
                                                </a:solidFill>
                                                <a:latin typeface="Cambria Math" panose="02040503050406030204" pitchFamily="18" charset="0"/>
                                                <a:ea typeface="Spoqa Han Sans Neo Bold" panose="020B0500000000000000" pitchFamily="34" charset="-128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ko-KR" sz="3600" i="1">
                                                <a:solidFill>
                                                  <a:srgbClr val="53585F"/>
                                                </a:solidFill>
                                                <a:latin typeface="Cambria Math" panose="02040503050406030204" pitchFamily="18" charset="0"/>
                                                <a:ea typeface="Spoqa Han Sans Neo Bold" panose="020B0500000000000000" pitchFamily="34" charset="-128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kumimoji="1" lang="en-US" altLang="ko-KR" sz="3600" i="1">
                                            <a:solidFill>
                                              <a:srgbClr val="53585F"/>
                                            </a:solidFill>
                                            <a:latin typeface="Cambria Math" panose="02040503050406030204" pitchFamily="18" charset="0"/>
                                            <a:ea typeface="Spoqa Han Sans Neo Bold" panose="020B0500000000000000" pitchFamily="34" charset="-128"/>
                                          </a:rPr>
                                          <m:t>+</m:t>
                                        </m:r>
                                        <m:sSub>
                                          <m:sSubPr>
                                            <m:ctrlPr>
                                              <a:rPr kumimoji="1" lang="en-US" altLang="ko-KR" sz="3600" i="1">
                                                <a:solidFill>
                                                  <a:srgbClr val="53585F"/>
                                                </a:solidFill>
                                                <a:latin typeface="Cambria Math" panose="02040503050406030204" pitchFamily="18" charset="0"/>
                                                <a:ea typeface="Spoqa Han Sans Neo Bold" panose="020B0500000000000000" pitchFamily="34" charset="-128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en-US" altLang="ko-KR" sz="3600" i="1">
                                                <a:solidFill>
                                                  <a:srgbClr val="53585F"/>
                                                </a:solidFill>
                                                <a:latin typeface="Cambria Math" panose="02040503050406030204" pitchFamily="18" charset="0"/>
                                                <a:ea typeface="Spoqa Han Sans Neo Bold" panose="020B0500000000000000" pitchFamily="34" charset="-128"/>
                                              </a:rPr>
                                              <m:t>𝑏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ko-KR" sz="3600" i="1">
                                                <a:solidFill>
                                                  <a:srgbClr val="53585F"/>
                                                </a:solidFill>
                                                <a:latin typeface="Cambria Math" panose="02040503050406030204" pitchFamily="18" charset="0"/>
                                                <a:ea typeface="Spoqa Han Sans Neo Bold" panose="020B0500000000000000" pitchFamily="34" charset="-128"/>
                                              </a:rPr>
                                              <m:t>𝑗</m:t>
                                            </m:r>
                                          </m:sub>
                                        </m:sSub>
                                      </m:sup>
                                    </m:sSup>
                                  </m:num>
                                  <m:den>
                                    <m:nary>
                                      <m:naryPr>
                                        <m:chr m:val="∑"/>
                                        <m:supHide m:val="on"/>
                                        <m:ctrlPr>
                                          <a:rPr kumimoji="1" lang="en-US" altLang="ko-KR" sz="3600" i="1">
                                            <a:solidFill>
                                              <a:srgbClr val="53585F"/>
                                            </a:solidFill>
                                            <a:latin typeface="Cambria Math" panose="02040503050406030204" pitchFamily="18" charset="0"/>
                                            <a:ea typeface="Spoqa Han Sans Neo Bold" panose="020B0500000000000000" pitchFamily="34" charset="-128"/>
                                          </a:rPr>
                                        </m:ctrlPr>
                                      </m:naryPr>
                                      <m:sub>
                                        <m:r>
                                          <a:rPr kumimoji="1" lang="en-US" altLang="ko-KR" sz="3600" i="1">
                                            <a:solidFill>
                                              <a:srgbClr val="53585F"/>
                                            </a:solidFill>
                                            <a:latin typeface="Cambria Math" panose="02040503050406030204" pitchFamily="18" charset="0"/>
                                            <a:ea typeface="Spoqa Han Sans Neo Bold" panose="020B0500000000000000" pitchFamily="34" charset="-128"/>
                                          </a:rPr>
                                          <m:t>𝑗</m:t>
                                        </m:r>
                                      </m:sub>
                                      <m:sup/>
                                      <m:e>
                                        <m:sSup>
                                          <m:sSupPr>
                                            <m:ctrlPr>
                                              <a:rPr kumimoji="1" lang="en-US" altLang="ko-KR" sz="3600" i="1">
                                                <a:solidFill>
                                                  <a:srgbClr val="53585F"/>
                                                </a:solidFill>
                                                <a:latin typeface="Cambria Math" panose="02040503050406030204" pitchFamily="18" charset="0"/>
                                                <a:ea typeface="Spoqa Han Sans Neo Bold" panose="020B0500000000000000" pitchFamily="34" charset="-128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kumimoji="1" lang="en-US" altLang="ko-KR" sz="3600" i="1">
                                                <a:solidFill>
                                                  <a:srgbClr val="53585F"/>
                                                </a:solidFill>
                                                <a:latin typeface="Cambria Math" panose="02040503050406030204" pitchFamily="18" charset="0"/>
                                                <a:ea typeface="Spoqa Han Sans Neo Bold" panose="020B0500000000000000" pitchFamily="34" charset="-128"/>
                                              </a:rPr>
                                              <m:t>𝑒</m:t>
                                            </m:r>
                                          </m:e>
                                          <m:sup>
                                            <m:sSubSup>
                                              <m:sSubSupPr>
                                                <m:ctrlPr>
                                                  <a:rPr kumimoji="1" lang="en-US" altLang="ko-KR" sz="3600" i="1">
                                                    <a:solidFill>
                                                      <a:srgbClr val="53585F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Spoqa Han Sans Neo Bold" panose="020B0500000000000000" pitchFamily="34" charset="-128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kumimoji="1" lang="en-US" altLang="ko-KR" sz="3600" i="1">
                                                    <a:solidFill>
                                                      <a:srgbClr val="53585F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Spoqa Han Sans Neo Bold" panose="020B0500000000000000" pitchFamily="34" charset="-128"/>
                                                  </a:rPr>
                                                  <m:t>𝑊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kumimoji="1" lang="en-US" altLang="ko-KR" sz="3600" i="1">
                                                    <a:solidFill>
                                                      <a:srgbClr val="53585F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Spoqa Han Sans Neo Bold" panose="020B0500000000000000" pitchFamily="34" charset="-128"/>
                                                  </a:rPr>
                                                  <m:t>𝑗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kumimoji="1" lang="en-US" altLang="ko-KR" sz="3600" i="1">
                                                    <a:solidFill>
                                                      <a:srgbClr val="53585F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Spoqa Han Sans Neo Bold" panose="020B0500000000000000" pitchFamily="34" charset="-128"/>
                                                  </a:rPr>
                                                  <m:t>𝑇</m:t>
                                                </m:r>
                                              </m:sup>
                                            </m:sSubSup>
                                            <m:sSub>
                                              <m:sSubPr>
                                                <m:ctrlPr>
                                                  <a:rPr kumimoji="1" lang="en-US" altLang="ko-KR" sz="3600" i="1">
                                                    <a:solidFill>
                                                      <a:srgbClr val="53585F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Spoqa Han Sans Neo Bold" panose="020B0500000000000000" pitchFamily="34" charset="-128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kumimoji="1" lang="en-US" altLang="ko-KR" sz="3600" i="1">
                                                    <a:solidFill>
                                                      <a:srgbClr val="53585F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Spoqa Han Sans Neo Bold" panose="020B0500000000000000" pitchFamily="34" charset="-128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kumimoji="1" lang="en-US" altLang="ko-KR" sz="3600" i="1">
                                                    <a:solidFill>
                                                      <a:srgbClr val="53585F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Spoqa Han Sans Neo Bold" panose="020B0500000000000000" pitchFamily="34" charset="-128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  <m:r>
                                              <a:rPr kumimoji="1" lang="en-US" altLang="ko-KR" sz="3600" i="1">
                                                <a:solidFill>
                                                  <a:srgbClr val="53585F"/>
                                                </a:solidFill>
                                                <a:latin typeface="Cambria Math" panose="02040503050406030204" pitchFamily="18" charset="0"/>
                                                <a:ea typeface="Spoqa Han Sans Neo Bold" panose="020B0500000000000000" pitchFamily="34" charset="-128"/>
                                              </a:rPr>
                                              <m:t>+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kumimoji="1" lang="en-US" altLang="ko-KR" sz="3600" i="1">
                                                    <a:solidFill>
                                                      <a:srgbClr val="53585F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Spoqa Han Sans Neo Bold" panose="020B0500000000000000" pitchFamily="34" charset="-128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kumimoji="1" lang="en-US" altLang="ko-KR" sz="3600" i="1">
                                                    <a:solidFill>
                                                      <a:srgbClr val="53585F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Spoqa Han Sans Neo Bold" panose="020B0500000000000000" pitchFamily="34" charset="-128"/>
                                                  </a:rPr>
                                                  <m:t>𝑏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kumimoji="1" lang="en-US" altLang="ko-KR" sz="3600" i="1">
                                                    <a:solidFill>
                                                      <a:srgbClr val="53585F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Spoqa Han Sans Neo Bold" panose="020B0500000000000000" pitchFamily="34" charset="-128"/>
                                                  </a:rPr>
                                                  <m:t>𝑗</m:t>
                                                </m:r>
                                              </m:sub>
                                            </m:sSub>
                                          </m:sup>
                                        </m:sSup>
                                      </m:e>
                                    </m:nary>
                                  </m:den>
                                </m:f>
                              </m:e>
                            </m:d>
                          </m:e>
                        </m:func>
                      </m:e>
                    </m:nary>
                    <m:r>
                      <a:rPr kumimoji="1" lang="en-US" altLang="ko-KR" sz="360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=</m:t>
                    </m:r>
                    <m:r>
                      <a:rPr kumimoji="1" lang="en-US" altLang="ko-KR" sz="36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−</m:t>
                    </m:r>
                    <m:nary>
                      <m:naryPr>
                        <m:chr m:val="∑"/>
                        <m:supHide m:val="on"/>
                        <m:ctrlPr>
                          <a:rPr kumimoji="1" lang="en-US" altLang="ko-KR" sz="36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naryPr>
                      <m:sub>
                        <m:r>
                          <a:rPr kumimoji="1" lang="en-US" altLang="ko-KR" sz="36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𝑖</m:t>
                        </m:r>
                      </m:sub>
                      <m:sup/>
                      <m:e>
                        <m:func>
                          <m:funcPr>
                            <m:ctrlPr>
                              <a:rPr kumimoji="1" lang="en-US" altLang="ko-KR" sz="36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kumimoji="1" lang="en-US" altLang="ko-KR" sz="360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kumimoji="1" lang="en-US" altLang="ko-KR" sz="3600" i="1">
                                    <a:solidFill>
                                      <a:srgbClr val="53585F"/>
                                    </a:solidFill>
                                    <a:latin typeface="Cambria Math" panose="02040503050406030204" pitchFamily="18" charset="0"/>
                                    <a:ea typeface="Spoqa Han Sans Neo Bold" panose="020B0500000000000000" pitchFamily="34" charset="-128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kumimoji="1" lang="en-US" altLang="ko-KR" sz="3600" i="1">
                                        <a:solidFill>
                                          <a:srgbClr val="53585F"/>
                                        </a:solidFill>
                                        <a:latin typeface="Cambria Math" panose="02040503050406030204" pitchFamily="18" charset="0"/>
                                        <a:ea typeface="Spoqa Han Sans Neo Bold" panose="020B0500000000000000" pitchFamily="34" charset="-128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kumimoji="1" lang="en-US" altLang="ko-KR" sz="3600" i="1">
                                            <a:solidFill>
                                              <a:srgbClr val="53585F"/>
                                            </a:solidFill>
                                            <a:latin typeface="Cambria Math" panose="02040503050406030204" pitchFamily="18" charset="0"/>
                                            <a:ea typeface="Spoqa Han Sans Neo Bold" panose="020B0500000000000000" pitchFamily="34" charset="-128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kumimoji="1" lang="en-US" altLang="ko-KR" sz="3600" i="1">
                                            <a:solidFill>
                                              <a:srgbClr val="53585F"/>
                                            </a:solidFill>
                                            <a:latin typeface="Cambria Math" panose="02040503050406030204" pitchFamily="18" charset="0"/>
                                            <a:ea typeface="Spoqa Han Sans Neo Bold" panose="020B0500000000000000" pitchFamily="34" charset="-128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d>
                                          <m:dPr>
                                            <m:begChr m:val="|"/>
                                            <m:endChr m:val="|"/>
                                            <m:ctrlPr>
                                              <a:rPr kumimoji="1" lang="en-US" altLang="ko-KR" sz="3600" i="1">
                                                <a:solidFill>
                                                  <a:srgbClr val="53585F"/>
                                                </a:solidFill>
                                                <a:latin typeface="Cambria Math" panose="02040503050406030204" pitchFamily="18" charset="0"/>
                                                <a:ea typeface="Spoqa Han Sans Neo Bold" panose="020B0500000000000000" pitchFamily="34" charset="-128"/>
                                              </a:rPr>
                                            </m:ctrlPr>
                                          </m:dPr>
                                          <m:e>
                                            <m:d>
                                              <m:dPr>
                                                <m:begChr m:val="|"/>
                                                <m:endChr m:val="|"/>
                                                <m:ctrlPr>
                                                  <a:rPr kumimoji="1" lang="en-US" altLang="ko-KR" sz="3600" i="1">
                                                    <a:solidFill>
                                                      <a:srgbClr val="53585F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Spoqa Han Sans Neo Bold" panose="020B0500000000000000" pitchFamily="34" charset="-128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kumimoji="1" lang="en-US" altLang="ko-KR" sz="3600" i="1">
                                                        <a:solidFill>
                                                          <a:srgbClr val="53585F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Spoqa Han Sans Neo Bold" panose="020B0500000000000000" pitchFamily="34" charset="-128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kumimoji="1" lang="en-US" altLang="ko-KR" sz="3600" i="1">
                                                        <a:solidFill>
                                                          <a:srgbClr val="53585F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Spoqa Han Sans Neo Bold" panose="020B0500000000000000" pitchFamily="34" charset="-128"/>
                                                      </a:rPr>
                                                      <m:t>𝑊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kumimoji="1" lang="en-US" altLang="ko-KR" sz="3600" i="1">
                                                        <a:solidFill>
                                                          <a:srgbClr val="53585F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Spoqa Han Sans Neo Bold" panose="020B0500000000000000" pitchFamily="34" charset="-128"/>
                                                      </a:rPr>
                                                      <m:t>𝑗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</m:e>
                                        </m:d>
                                        <m:d>
                                          <m:dPr>
                                            <m:begChr m:val="|"/>
                                            <m:endChr m:val="|"/>
                                            <m:ctrlPr>
                                              <a:rPr kumimoji="1" lang="en-US" altLang="ko-KR" sz="3600" i="1">
                                                <a:solidFill>
                                                  <a:srgbClr val="53585F"/>
                                                </a:solidFill>
                                                <a:latin typeface="Cambria Math" panose="02040503050406030204" pitchFamily="18" charset="0"/>
                                                <a:ea typeface="Spoqa Han Sans Neo Bold" panose="020B0500000000000000" pitchFamily="34" charset="-128"/>
                                              </a:rPr>
                                            </m:ctrlPr>
                                          </m:dPr>
                                          <m:e>
                                            <m:d>
                                              <m:dPr>
                                                <m:begChr m:val="|"/>
                                                <m:endChr m:val="|"/>
                                                <m:ctrlPr>
                                                  <a:rPr kumimoji="1" lang="en-US" altLang="ko-KR" sz="3600" i="1">
                                                    <a:solidFill>
                                                      <a:srgbClr val="53585F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Spoqa Han Sans Neo Bold" panose="020B0500000000000000" pitchFamily="34" charset="-128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kumimoji="1" lang="en-US" altLang="ko-KR" sz="3600" i="1">
                                                        <a:solidFill>
                                                          <a:srgbClr val="53585F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Spoqa Han Sans Neo Bold" panose="020B0500000000000000" pitchFamily="34" charset="-128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kumimoji="1" lang="en-US" altLang="ko-KR" sz="3600" i="1">
                                                        <a:solidFill>
                                                          <a:srgbClr val="53585F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Spoqa Han Sans Neo Bold" panose="020B0500000000000000" pitchFamily="34" charset="-128"/>
                                                      </a:rPr>
                                                      <m:t>𝑥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kumimoji="1" lang="en-US" altLang="ko-KR" sz="3600" i="1">
                                                        <a:solidFill>
                                                          <a:srgbClr val="53585F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Spoqa Han Sans Neo Bold" panose="020B0500000000000000" pitchFamily="34" charset="-128"/>
                                                      </a:rPr>
                                                      <m:t>𝑖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</m:e>
                                        </m:d>
                                        <m:func>
                                          <m:funcPr>
                                            <m:ctrlPr>
                                              <a:rPr kumimoji="1" lang="en-US" altLang="ko-KR" sz="3600" i="1">
                                                <a:solidFill>
                                                  <a:srgbClr val="53585F"/>
                                                </a:solidFill>
                                                <a:latin typeface="Cambria Math" panose="02040503050406030204" pitchFamily="18" charset="0"/>
                                                <a:ea typeface="Spoqa Han Sans Neo Bold" panose="020B0500000000000000" pitchFamily="34" charset="-128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kumimoji="1" lang="en-US" altLang="ko-KR" sz="3600">
                                                <a:solidFill>
                                                  <a:srgbClr val="53585F"/>
                                                </a:solidFill>
                                                <a:latin typeface="Cambria Math" panose="02040503050406030204" pitchFamily="18" charset="0"/>
                                                <a:ea typeface="Spoqa Han Sans Neo Bold" panose="020B0500000000000000" pitchFamily="34" charset="-128"/>
                                              </a:rPr>
                                              <m:t>cos</m:t>
                                            </m:r>
                                          </m:fName>
                                          <m:e>
                                            <m:d>
                                              <m:dPr>
                                                <m:ctrlPr>
                                                  <a:rPr kumimoji="1" lang="en-US" altLang="ko-KR" sz="3600" i="1">
                                                    <a:solidFill>
                                                      <a:srgbClr val="53585F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Spoqa Han Sans Neo Bold" panose="020B0500000000000000" pitchFamily="34" charset="-128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kumimoji="1" lang="en-US" altLang="ko-KR" sz="3600" i="1">
                                                        <a:solidFill>
                                                          <a:srgbClr val="53585F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Spoqa Han Sans Neo Bold" panose="020B0500000000000000" pitchFamily="34" charset="-128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kumimoji="1" lang="en-US" altLang="ko-KR" sz="3600" i="1">
                                                        <a:solidFill>
                                                          <a:srgbClr val="53585F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Spoqa Han Sans Neo Bold" panose="020B0500000000000000" pitchFamily="34" charset="-128"/>
                                                      </a:rPr>
                                                      <m:t>𝜃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kumimoji="1" lang="en-US" altLang="ko-KR" sz="3600" i="1">
                                                        <a:solidFill>
                                                          <a:srgbClr val="53585F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Spoqa Han Sans Neo Bold" panose="020B0500000000000000" pitchFamily="34" charset="-128"/>
                                                      </a:rPr>
                                                      <m:t>𝑗</m:t>
                                                    </m:r>
                                                    <m:r>
                                                      <a:rPr kumimoji="1" lang="en-US" altLang="ko-KR" sz="3600" i="1">
                                                        <a:solidFill>
                                                          <a:srgbClr val="53585F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Spoqa Han Sans Neo Bold" panose="020B0500000000000000" pitchFamily="34" charset="-128"/>
                                                      </a:rPr>
                                                      <m:t>, </m:t>
                                                    </m:r>
                                                    <m:r>
                                                      <a:rPr kumimoji="1" lang="en-US" altLang="ko-KR" sz="3600" i="1">
                                                        <a:solidFill>
                                                          <a:srgbClr val="53585F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Spoqa Han Sans Neo Bold" panose="020B0500000000000000" pitchFamily="34" charset="-128"/>
                                                      </a:rPr>
                                                      <m:t>𝑖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</m:e>
                                        </m:func>
                                        <m:r>
                                          <a:rPr kumimoji="1" lang="en-US" altLang="ko-KR" sz="3600" i="1">
                                            <a:solidFill>
                                              <a:srgbClr val="53585F"/>
                                            </a:solidFill>
                                            <a:latin typeface="Cambria Math" panose="02040503050406030204" pitchFamily="18" charset="0"/>
                                            <a:ea typeface="Spoqa Han Sans Neo Bold" panose="020B0500000000000000" pitchFamily="34" charset="-128"/>
                                          </a:rPr>
                                          <m:t>+</m:t>
                                        </m:r>
                                        <m:sSub>
                                          <m:sSubPr>
                                            <m:ctrlPr>
                                              <a:rPr kumimoji="1" lang="en-US" altLang="ko-KR" sz="3600" i="1">
                                                <a:solidFill>
                                                  <a:srgbClr val="53585F"/>
                                                </a:solidFill>
                                                <a:latin typeface="Cambria Math" panose="02040503050406030204" pitchFamily="18" charset="0"/>
                                                <a:ea typeface="Spoqa Han Sans Neo Bold" panose="020B0500000000000000" pitchFamily="34" charset="-128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en-US" altLang="ko-KR" sz="3600" i="1">
                                                <a:solidFill>
                                                  <a:srgbClr val="53585F"/>
                                                </a:solidFill>
                                                <a:latin typeface="Cambria Math" panose="02040503050406030204" pitchFamily="18" charset="0"/>
                                                <a:ea typeface="Spoqa Han Sans Neo Bold" panose="020B0500000000000000" pitchFamily="34" charset="-128"/>
                                              </a:rPr>
                                              <m:t>𝑏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ko-KR" sz="3600" i="1">
                                                <a:solidFill>
                                                  <a:srgbClr val="53585F"/>
                                                </a:solidFill>
                                                <a:latin typeface="Cambria Math" panose="02040503050406030204" pitchFamily="18" charset="0"/>
                                                <a:ea typeface="Spoqa Han Sans Neo Bold" panose="020B0500000000000000" pitchFamily="34" charset="-128"/>
                                              </a:rPr>
                                              <m:t>𝑗</m:t>
                                            </m:r>
                                          </m:sub>
                                        </m:sSub>
                                      </m:sup>
                                    </m:sSup>
                                  </m:num>
                                  <m:den>
                                    <m:nary>
                                      <m:naryPr>
                                        <m:chr m:val="∑"/>
                                        <m:supHide m:val="on"/>
                                        <m:ctrlPr>
                                          <a:rPr kumimoji="1" lang="en-US" altLang="ko-KR" sz="3600" i="1">
                                            <a:solidFill>
                                              <a:srgbClr val="53585F"/>
                                            </a:solidFill>
                                            <a:latin typeface="Cambria Math" panose="02040503050406030204" pitchFamily="18" charset="0"/>
                                            <a:ea typeface="Spoqa Han Sans Neo Bold" panose="020B0500000000000000" pitchFamily="34" charset="-128"/>
                                          </a:rPr>
                                        </m:ctrlPr>
                                      </m:naryPr>
                                      <m:sub>
                                        <m:r>
                                          <a:rPr kumimoji="1" lang="en-US" altLang="ko-KR" sz="3600" i="1">
                                            <a:solidFill>
                                              <a:srgbClr val="53585F"/>
                                            </a:solidFill>
                                            <a:latin typeface="Cambria Math" panose="02040503050406030204" pitchFamily="18" charset="0"/>
                                            <a:ea typeface="Spoqa Han Sans Neo Bold" panose="020B0500000000000000" pitchFamily="34" charset="-128"/>
                                          </a:rPr>
                                          <m:t>𝑗</m:t>
                                        </m:r>
                                      </m:sub>
                                      <m:sup/>
                                      <m:e>
                                        <m:sSup>
                                          <m:sSupPr>
                                            <m:ctrlPr>
                                              <a:rPr kumimoji="1" lang="en-US" altLang="ko-KR" sz="3600" i="1">
                                                <a:solidFill>
                                                  <a:srgbClr val="53585F"/>
                                                </a:solidFill>
                                                <a:latin typeface="Cambria Math" panose="02040503050406030204" pitchFamily="18" charset="0"/>
                                                <a:ea typeface="Spoqa Han Sans Neo Bold" panose="020B0500000000000000" pitchFamily="34" charset="-128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kumimoji="1" lang="en-US" altLang="ko-KR" sz="3600" i="1">
                                                <a:solidFill>
                                                  <a:srgbClr val="53585F"/>
                                                </a:solidFill>
                                                <a:latin typeface="Cambria Math" panose="02040503050406030204" pitchFamily="18" charset="0"/>
                                                <a:ea typeface="Spoqa Han Sans Neo Bold" panose="020B0500000000000000" pitchFamily="34" charset="-128"/>
                                              </a:rPr>
                                              <m:t>𝑒</m:t>
                                            </m:r>
                                          </m:e>
                                          <m:sup>
                                            <m:d>
                                              <m:dPr>
                                                <m:begChr m:val="|"/>
                                                <m:endChr m:val="|"/>
                                                <m:ctrlPr>
                                                  <a:rPr kumimoji="1" lang="en-US" altLang="ko-KR" sz="3600" i="1">
                                                    <a:solidFill>
                                                      <a:srgbClr val="53585F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Spoqa Han Sans Neo Bold" panose="020B0500000000000000" pitchFamily="34" charset="-128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d>
                                                  <m:dPr>
                                                    <m:begChr m:val="|"/>
                                                    <m:endChr m:val="|"/>
                                                    <m:ctrlPr>
                                                      <a:rPr kumimoji="1" lang="en-US" altLang="ko-KR" sz="3600" i="1">
                                                        <a:solidFill>
                                                          <a:srgbClr val="53585F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Spoqa Han Sans Neo Bold" panose="020B0500000000000000" pitchFamily="34" charset="-128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sSub>
                                                      <m:sSubPr>
                                                        <m:ctrlPr>
                                                          <a:rPr kumimoji="1" lang="en-US" altLang="ko-KR" sz="3600" i="1">
                                                            <a:solidFill>
                                                              <a:srgbClr val="53585F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  <a:ea typeface="Spoqa Han Sans Neo Bold" panose="020B0500000000000000" pitchFamily="34" charset="-128"/>
                                                          </a:rPr>
                                                        </m:ctrlPr>
                                                      </m:sSubPr>
                                                      <m:e>
                                                        <m:r>
                                                          <a:rPr kumimoji="1" lang="en-US" altLang="ko-KR" sz="3600" i="1">
                                                            <a:solidFill>
                                                              <a:srgbClr val="53585F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  <a:ea typeface="Spoqa Han Sans Neo Bold" panose="020B0500000000000000" pitchFamily="34" charset="-128"/>
                                                          </a:rPr>
                                                          <m:t>𝑊</m:t>
                                                        </m:r>
                                                      </m:e>
                                                      <m:sub>
                                                        <m:r>
                                                          <a:rPr kumimoji="1" lang="en-US" altLang="ko-KR" sz="3600" i="1">
                                                            <a:solidFill>
                                                              <a:srgbClr val="53585F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  <a:ea typeface="Spoqa Han Sans Neo Bold" panose="020B0500000000000000" pitchFamily="34" charset="-128"/>
                                                          </a:rPr>
                                                          <m:t>𝑗</m:t>
                                                        </m:r>
                                                      </m:sub>
                                                    </m:sSub>
                                                  </m:e>
                                                </m:d>
                                              </m:e>
                                            </m:d>
                                            <m:d>
                                              <m:dPr>
                                                <m:begChr m:val="|"/>
                                                <m:endChr m:val="|"/>
                                                <m:ctrlPr>
                                                  <a:rPr kumimoji="1" lang="en-US" altLang="ko-KR" sz="3600" i="1">
                                                    <a:solidFill>
                                                      <a:srgbClr val="53585F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Spoqa Han Sans Neo Bold" panose="020B0500000000000000" pitchFamily="34" charset="-128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d>
                                                  <m:dPr>
                                                    <m:begChr m:val="|"/>
                                                    <m:endChr m:val="|"/>
                                                    <m:ctrlPr>
                                                      <a:rPr kumimoji="1" lang="en-US" altLang="ko-KR" sz="3600" i="1">
                                                        <a:solidFill>
                                                          <a:srgbClr val="53585F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Spoqa Han Sans Neo Bold" panose="020B0500000000000000" pitchFamily="34" charset="-128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sSub>
                                                      <m:sSubPr>
                                                        <m:ctrlPr>
                                                          <a:rPr kumimoji="1" lang="en-US" altLang="ko-KR" sz="3600" i="1">
                                                            <a:solidFill>
                                                              <a:srgbClr val="53585F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  <a:ea typeface="Spoqa Han Sans Neo Bold" panose="020B0500000000000000" pitchFamily="34" charset="-128"/>
                                                          </a:rPr>
                                                        </m:ctrlPr>
                                                      </m:sSubPr>
                                                      <m:e>
                                                        <m:r>
                                                          <a:rPr kumimoji="1" lang="en-US" altLang="ko-KR" sz="3600" i="1">
                                                            <a:solidFill>
                                                              <a:srgbClr val="53585F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  <a:ea typeface="Spoqa Han Sans Neo Bold" panose="020B0500000000000000" pitchFamily="34" charset="-128"/>
                                                          </a:rPr>
                                                          <m:t>𝑥</m:t>
                                                        </m:r>
                                                      </m:e>
                                                      <m:sub>
                                                        <m:r>
                                                          <a:rPr kumimoji="1" lang="en-US" altLang="ko-KR" sz="3600" i="1">
                                                            <a:solidFill>
                                                              <a:srgbClr val="53585F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  <a:ea typeface="Spoqa Han Sans Neo Bold" panose="020B0500000000000000" pitchFamily="34" charset="-128"/>
                                                          </a:rPr>
                                                          <m:t>𝑖</m:t>
                                                        </m:r>
                                                      </m:sub>
                                                    </m:sSub>
                                                  </m:e>
                                                </m:d>
                                              </m:e>
                                            </m:d>
                                            <m:func>
                                              <m:funcPr>
                                                <m:ctrlPr>
                                                  <a:rPr kumimoji="1" lang="en-US" altLang="ko-KR" sz="3600" i="1">
                                                    <a:solidFill>
                                                      <a:srgbClr val="53585F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Spoqa Han Sans Neo Bold" panose="020B0500000000000000" pitchFamily="34" charset="-128"/>
                                                  </a:rPr>
                                                </m:ctrlPr>
                                              </m:funcPr>
                                              <m:fNam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kumimoji="1" lang="en-US" altLang="ko-KR" sz="3600">
                                                    <a:solidFill>
                                                      <a:srgbClr val="53585F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Spoqa Han Sans Neo Bold" panose="020B0500000000000000" pitchFamily="34" charset="-128"/>
                                                  </a:rPr>
                                                  <m:t>cos</m:t>
                                                </m:r>
                                              </m:fName>
                                              <m:e>
                                                <m:d>
                                                  <m:dPr>
                                                    <m:ctrlPr>
                                                      <a:rPr kumimoji="1" lang="en-US" altLang="ko-KR" sz="3600" i="1">
                                                        <a:solidFill>
                                                          <a:srgbClr val="53585F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Spoqa Han Sans Neo Bold" panose="020B0500000000000000" pitchFamily="34" charset="-128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sSub>
                                                      <m:sSubPr>
                                                        <m:ctrlPr>
                                                          <a:rPr kumimoji="1" lang="en-US" altLang="ko-KR" sz="3600" i="1">
                                                            <a:solidFill>
                                                              <a:srgbClr val="53585F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  <a:ea typeface="Spoqa Han Sans Neo Bold" panose="020B0500000000000000" pitchFamily="34" charset="-128"/>
                                                          </a:rPr>
                                                        </m:ctrlPr>
                                                      </m:sSubPr>
                                                      <m:e>
                                                        <m:r>
                                                          <a:rPr kumimoji="1" lang="en-US" altLang="ko-KR" sz="3600" i="1">
                                                            <a:solidFill>
                                                              <a:srgbClr val="53585F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  <a:ea typeface="Spoqa Han Sans Neo Bold" panose="020B0500000000000000" pitchFamily="34" charset="-128"/>
                                                          </a:rPr>
                                                          <m:t>𝜃</m:t>
                                                        </m:r>
                                                      </m:e>
                                                      <m:sub>
                                                        <m:r>
                                                          <a:rPr kumimoji="1" lang="en-US" altLang="ko-KR" sz="3600" i="1">
                                                            <a:solidFill>
                                                              <a:srgbClr val="53585F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  <a:ea typeface="Spoqa Han Sans Neo Bold" panose="020B0500000000000000" pitchFamily="34" charset="-128"/>
                                                          </a:rPr>
                                                          <m:t>𝑗</m:t>
                                                        </m:r>
                                                        <m:r>
                                                          <a:rPr kumimoji="1" lang="en-US" altLang="ko-KR" sz="3600" i="1">
                                                            <a:solidFill>
                                                              <a:srgbClr val="53585F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  <a:ea typeface="Spoqa Han Sans Neo Bold" panose="020B0500000000000000" pitchFamily="34" charset="-128"/>
                                                          </a:rPr>
                                                          <m:t>, </m:t>
                                                        </m:r>
                                                        <m:r>
                                                          <a:rPr kumimoji="1" lang="en-US" altLang="ko-KR" sz="3600" i="1">
                                                            <a:solidFill>
                                                              <a:srgbClr val="53585F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  <a:ea typeface="Spoqa Han Sans Neo Bold" panose="020B0500000000000000" pitchFamily="34" charset="-128"/>
                                                          </a:rPr>
                                                          <m:t>𝑖</m:t>
                                                        </m:r>
                                                      </m:sub>
                                                    </m:sSub>
                                                  </m:e>
                                                </m:d>
                                              </m:e>
                                            </m:func>
                                            <m:r>
                                              <a:rPr kumimoji="1" lang="en-US" altLang="ko-KR" sz="3600" i="1">
                                                <a:solidFill>
                                                  <a:srgbClr val="53585F"/>
                                                </a:solidFill>
                                                <a:latin typeface="Cambria Math" panose="02040503050406030204" pitchFamily="18" charset="0"/>
                                                <a:ea typeface="Spoqa Han Sans Neo Bold" panose="020B0500000000000000" pitchFamily="34" charset="-128"/>
                                              </a:rPr>
                                              <m:t>+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kumimoji="1" lang="en-US" altLang="ko-KR" sz="3600" i="1">
                                                    <a:solidFill>
                                                      <a:srgbClr val="53585F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Spoqa Han Sans Neo Bold" panose="020B0500000000000000" pitchFamily="34" charset="-128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kumimoji="1" lang="en-US" altLang="ko-KR" sz="3600" i="1">
                                                    <a:solidFill>
                                                      <a:srgbClr val="53585F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Spoqa Han Sans Neo Bold" panose="020B0500000000000000" pitchFamily="34" charset="-128"/>
                                                  </a:rPr>
                                                  <m:t>𝑏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kumimoji="1" lang="en-US" altLang="ko-KR" sz="3600" i="1">
                                                    <a:solidFill>
                                                      <a:srgbClr val="53585F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Spoqa Han Sans Neo Bold" panose="020B0500000000000000" pitchFamily="34" charset="-128"/>
                                                  </a:rPr>
                                                  <m:t>𝑗</m:t>
                                                </m:r>
                                              </m:sub>
                                            </m:sSub>
                                          </m:sup>
                                        </m:sSup>
                                      </m:e>
                                    </m:nary>
                                  </m:den>
                                </m:f>
                              </m:e>
                            </m:d>
                          </m:e>
                        </m:func>
                      </m:e>
                    </m:nary>
                  </m:oMath>
                </a14:m>
                <a:r>
                  <a:rPr kumimoji="1" lang="ko-Kore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에서</a:t>
                </a:r>
                <a:r>
                  <a:rPr kumimoji="1" lang="en-US" altLang="ko-Kore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, weight vector </a:t>
                </a:r>
                <a:r>
                  <a:rPr kumimoji="1"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||</a:t>
                </a:r>
                <a:r>
                  <a:rPr kumimoji="1" lang="en-US" altLang="ko-Kore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w</a:t>
                </a:r>
                <a:r>
                  <a:rPr kumimoji="1"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||=1</a:t>
                </a:r>
                <a:r>
                  <a:rPr kumimoji="1"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로 고정하고 </a:t>
                </a:r>
                <a:r>
                  <a:rPr kumimoji="1"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bias</a:t>
                </a:r>
                <a:r>
                  <a:rPr kumimoji="1"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을 없애면</a:t>
                </a:r>
                <a:r>
                  <a:rPr kumimoji="1"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, angular</a:t>
                </a:r>
                <a:r>
                  <a:rPr kumimoji="1"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로만 결정하게 된다 </a:t>
                </a:r>
                <a:r>
                  <a:rPr kumimoji="1"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! </a:t>
                </a:r>
              </a:p>
              <a:p>
                <a:pPr>
                  <a:lnSpc>
                    <a:spcPct val="150000"/>
                  </a:lnSpc>
                </a:pPr>
                <a:endParaRPr kumimoji="1" lang="en-US" altLang="ko-KR" sz="24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ko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sSupPr>
                        <m:e>
                          <m:r>
                            <a:rPr kumimoji="1" lang="en-US" altLang="ko-KR" sz="36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𝐿</m:t>
                          </m:r>
                        </m:e>
                        <m:sup>
                          <m:r>
                            <a:rPr kumimoji="1" lang="en-US" altLang="ko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𝑚𝑜𝑑𝑖𝑓𝑖𝑒𝑑</m:t>
                          </m:r>
                          <m:r>
                            <a:rPr kumimoji="1" lang="en-US" altLang="ko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−</m:t>
                          </m:r>
                          <m:r>
                            <a:rPr kumimoji="1" lang="en-US" altLang="ko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𝑠𝑜𝑓𝑡𝑚𝑎𝑥</m:t>
                          </m:r>
                        </m:sup>
                      </m:sSup>
                      <m:r>
                        <a:rPr kumimoji="1" lang="en-US" altLang="ko-KR" sz="3600" i="1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=−</m:t>
                      </m:r>
                      <m:nary>
                        <m:naryPr>
                          <m:chr m:val="∑"/>
                          <m:supHide m:val="on"/>
                          <m:ctrlPr>
                            <a:rPr kumimoji="1" lang="en-US" altLang="ko-KR" sz="36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naryPr>
                        <m:sub>
                          <m:r>
                            <a:rPr kumimoji="1" lang="en-US" altLang="ko-KR" sz="36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𝑖</m:t>
                          </m:r>
                        </m:sub>
                        <m:sup/>
                        <m:e>
                          <m:func>
                            <m:funcPr>
                              <m:ctrlPr>
                                <a:rPr kumimoji="1" lang="en-US" altLang="ko-KR" sz="36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ko-KR" sz="360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kumimoji="1" lang="en-US" altLang="ko-KR" sz="36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kumimoji="1" lang="en-US" altLang="ko-KR" sz="3600" i="1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kumimoji="1" lang="en-US" altLang="ko-KR" sz="3600" i="1">
                                              <a:solidFill>
                                                <a:srgbClr val="53585F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kumimoji="1" lang="en-US" altLang="ko-KR" sz="3600" i="1">
                                              <a:solidFill>
                                                <a:srgbClr val="53585F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</a:rPr>
                                            <m:t>𝑒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begChr m:val="|"/>
                                              <m:endChr m:val="|"/>
                                              <m:ctrlPr>
                                                <a:rPr kumimoji="1" lang="en-US" altLang="ko-KR" sz="3600" i="1">
                                                  <a:solidFill>
                                                    <a:srgbClr val="53585F"/>
                                                  </a:solidFill>
                                                  <a:latin typeface="Cambria Math" panose="02040503050406030204" pitchFamily="18" charset="0"/>
                                                  <a:ea typeface="Spoqa Han Sans Neo Bold" panose="020B0500000000000000" pitchFamily="34" charset="-128"/>
                                                </a:rPr>
                                              </m:ctrlPr>
                                            </m:dPr>
                                            <m:e>
                                              <m:d>
                                                <m:dPr>
                                                  <m:begChr m:val="|"/>
                                                  <m:endChr m:val="|"/>
                                                  <m:ctrlPr>
                                                    <a:rPr kumimoji="1" lang="en-US" altLang="ko-KR" sz="3600" i="1">
                                                      <a:solidFill>
                                                        <a:srgbClr val="53585F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Spoqa Han Sans Neo Bold" panose="020B0500000000000000" pitchFamily="34" charset="-128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kumimoji="1" lang="en-US" altLang="ko-KR" sz="3600" i="1">
                                                          <a:solidFill>
                                                            <a:srgbClr val="53585F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Spoqa Han Sans Neo Bold" panose="020B0500000000000000" pitchFamily="34" charset="-128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kumimoji="1" lang="en-US" altLang="ko-KR" sz="3600" i="1">
                                                          <a:solidFill>
                                                            <a:srgbClr val="53585F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Spoqa Han Sans Neo Bold" panose="020B0500000000000000" pitchFamily="34" charset="-128"/>
                                                        </a:rPr>
                                                        <m:t>𝑥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kumimoji="1" lang="en-US" altLang="ko-KR" sz="3600" i="1">
                                                          <a:solidFill>
                                                            <a:srgbClr val="53585F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Spoqa Han Sans Neo Bold" panose="020B0500000000000000" pitchFamily="34" charset="-128"/>
                                                        </a:rPr>
                                                        <m:t>𝑖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d>
                                            </m:e>
                                          </m:d>
                                          <m:func>
                                            <m:funcPr>
                                              <m:ctrlPr>
                                                <a:rPr kumimoji="1" lang="en-US" altLang="ko-KR" sz="3600" i="1">
                                                  <a:solidFill>
                                                    <a:srgbClr val="53585F"/>
                                                  </a:solidFill>
                                                  <a:latin typeface="Cambria Math" panose="02040503050406030204" pitchFamily="18" charset="0"/>
                                                  <a:ea typeface="Spoqa Han Sans Neo Bold" panose="020B0500000000000000" pitchFamily="34" charset="-128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kumimoji="1" lang="en-US" altLang="ko-KR" sz="3600">
                                                  <a:solidFill>
                                                    <a:srgbClr val="53585F"/>
                                                  </a:solidFill>
                                                  <a:latin typeface="Cambria Math" panose="02040503050406030204" pitchFamily="18" charset="0"/>
                                                  <a:ea typeface="Spoqa Han Sans Neo Bold" panose="020B0500000000000000" pitchFamily="34" charset="-128"/>
                                                </a:rPr>
                                                <m:t>cos</m:t>
                                              </m:r>
                                            </m:fName>
                                            <m:e>
                                              <m:r>
                                                <a:rPr kumimoji="1" lang="en-US" altLang="ko-KR" sz="3600" i="1">
                                                  <a:solidFill>
                                                    <a:srgbClr val="53585F"/>
                                                  </a:solidFill>
                                                  <a:latin typeface="Cambria Math" panose="02040503050406030204" pitchFamily="18" charset="0"/>
                                                  <a:ea typeface="Spoqa Han Sans Neo Bold" panose="020B0500000000000000" pitchFamily="34" charset="-128"/>
                                                </a:rPr>
                                                <m:t>(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kumimoji="1" lang="en-US" altLang="ko-KR" sz="3600" i="1">
                                                      <a:solidFill>
                                                        <a:srgbClr val="53585F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Spoqa Han Sans Neo Bold" panose="020B0500000000000000" pitchFamily="34" charset="-128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kumimoji="1" lang="en-US" altLang="ko-KR" sz="3600" i="1">
                                                      <a:solidFill>
                                                        <a:srgbClr val="53585F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Spoqa Han Sans Neo Bold" panose="020B0500000000000000" pitchFamily="34" charset="-128"/>
                                                    </a:rPr>
                                                    <m:t>𝜃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kumimoji="1" lang="en-US" altLang="ko-KR" sz="3600" i="1">
                                                      <a:solidFill>
                                                        <a:srgbClr val="53585F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Spoqa Han Sans Neo Bold" panose="020B0500000000000000" pitchFamily="34" charset="-128"/>
                                                    </a:rPr>
                                                    <m:t>𝑗</m:t>
                                                  </m:r>
                                                  <m:r>
                                                    <a:rPr kumimoji="1" lang="en-US" altLang="ko-KR" sz="3600" i="1">
                                                      <a:solidFill>
                                                        <a:srgbClr val="53585F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Spoqa Han Sans Neo Bold" panose="020B0500000000000000" pitchFamily="34" charset="-128"/>
                                                    </a:rPr>
                                                    <m:t>, </m:t>
                                                  </m:r>
                                                  <m:r>
                                                    <a:rPr kumimoji="1" lang="en-US" altLang="ko-KR" sz="3600" i="1">
                                                      <a:solidFill>
                                                        <a:srgbClr val="53585F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Spoqa Han Sans Neo Bold" panose="020B0500000000000000" pitchFamily="34" charset="-128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kumimoji="1" lang="en-US" altLang="ko-KR" sz="3600" i="1">
                                                  <a:solidFill>
                                                    <a:srgbClr val="53585F"/>
                                                  </a:solidFill>
                                                  <a:latin typeface="Cambria Math" panose="02040503050406030204" pitchFamily="18" charset="0"/>
                                                  <a:ea typeface="Spoqa Han Sans Neo Bold" panose="020B0500000000000000" pitchFamily="34" charset="-128"/>
                                                </a:rPr>
                                                <m:t>)</m:t>
                                              </m:r>
                                            </m:e>
                                          </m:func>
                                        </m:sup>
                                      </m:sSup>
                                    </m:num>
                                    <m:den>
                                      <m:nary>
                                        <m:naryPr>
                                          <m:chr m:val="∑"/>
                                          <m:supHide m:val="on"/>
                                          <m:ctrlPr>
                                            <a:rPr kumimoji="1" lang="en-US" altLang="ko-KR" sz="3600" i="1">
                                              <a:solidFill>
                                                <a:srgbClr val="53585F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a:rPr kumimoji="1" lang="en-US" altLang="ko-KR" sz="3600" i="1">
                                              <a:solidFill>
                                                <a:srgbClr val="53585F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</a:rPr>
                                            <m:t>𝑗</m:t>
                                          </m:r>
                                        </m:sub>
                                        <m:sup/>
                                        <m:e>
                                          <m:sSup>
                                            <m:sSupPr>
                                              <m:ctrlPr>
                                                <a:rPr kumimoji="1" lang="en-US" altLang="ko-KR" sz="3600" i="1">
                                                  <a:solidFill>
                                                    <a:srgbClr val="53585F"/>
                                                  </a:solidFill>
                                                  <a:latin typeface="Cambria Math" panose="02040503050406030204" pitchFamily="18" charset="0"/>
                                                  <a:ea typeface="Spoqa Han Sans Neo Bold" panose="020B0500000000000000" pitchFamily="34" charset="-128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kumimoji="1" lang="en-US" altLang="ko-KR" sz="3600" i="1">
                                                  <a:solidFill>
                                                    <a:srgbClr val="53585F"/>
                                                  </a:solidFill>
                                                  <a:latin typeface="Cambria Math" panose="02040503050406030204" pitchFamily="18" charset="0"/>
                                                  <a:ea typeface="Spoqa Han Sans Neo Bold" panose="020B0500000000000000" pitchFamily="34" charset="-128"/>
                                                </a:rPr>
                                                <m:t>𝑒</m:t>
                                              </m:r>
                                            </m:e>
                                            <m:sup>
                                              <m:d>
                                                <m:dPr>
                                                  <m:begChr m:val="|"/>
                                                  <m:endChr m:val="|"/>
                                                  <m:ctrlPr>
                                                    <a:rPr kumimoji="1" lang="en-US" altLang="ko-KR" sz="3600" i="1">
                                                      <a:solidFill>
                                                        <a:srgbClr val="53585F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Spoqa Han Sans Neo Bold" panose="020B0500000000000000" pitchFamily="34" charset="-128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d>
                                                    <m:dPr>
                                                      <m:begChr m:val="|"/>
                                                      <m:endChr m:val="|"/>
                                                      <m:ctrlPr>
                                                        <a:rPr kumimoji="1" lang="en-US" altLang="ko-KR" sz="3600" i="1">
                                                          <a:solidFill>
                                                            <a:srgbClr val="53585F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Spoqa Han Sans Neo Bold" panose="020B0500000000000000" pitchFamily="34" charset="-128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sSub>
                                                        <m:sSubPr>
                                                          <m:ctrlPr>
                                                            <a:rPr kumimoji="1" lang="en-US" altLang="ko-KR" sz="3600" i="1">
                                                              <a:solidFill>
                                                                <a:srgbClr val="53585F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Spoqa Han Sans Neo Bold" panose="020B0500000000000000" pitchFamily="34" charset="-128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kumimoji="1" lang="en-US" altLang="ko-KR" sz="3600" i="1">
                                                              <a:solidFill>
                                                                <a:srgbClr val="53585F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Spoqa Han Sans Neo Bold" panose="020B0500000000000000" pitchFamily="34" charset="-128"/>
                                                            </a:rPr>
                                                            <m:t>𝑥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kumimoji="1" lang="en-US" altLang="ko-KR" sz="3600" i="1">
                                                              <a:solidFill>
                                                                <a:srgbClr val="53585F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Spoqa Han Sans Neo Bold" panose="020B0500000000000000" pitchFamily="34" charset="-128"/>
                                                            </a:rPr>
                                                            <m:t>𝑖</m:t>
                                                          </m:r>
                                                        </m:sub>
                                                      </m:sSub>
                                                    </m:e>
                                                  </m:d>
                                                </m:e>
                                              </m:d>
                                              <m:func>
                                                <m:funcPr>
                                                  <m:ctrlPr>
                                                    <a:rPr kumimoji="1" lang="en-US" altLang="ko-KR" sz="3600" i="1">
                                                      <a:solidFill>
                                                        <a:srgbClr val="53585F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Spoqa Han Sans Neo Bold" panose="020B0500000000000000" pitchFamily="34" charset="-128"/>
                                                    </a:rPr>
                                                  </m:ctrlPr>
                                                </m:funcPr>
                                                <m:fName>
                                                  <m:r>
                                                    <m:rPr>
                                                      <m:sty m:val="p"/>
                                                    </m:rPr>
                                                    <a:rPr kumimoji="1" lang="en-US" altLang="ko-KR" sz="3600">
                                                      <a:solidFill>
                                                        <a:srgbClr val="53585F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Spoqa Han Sans Neo Bold" panose="020B0500000000000000" pitchFamily="34" charset="-128"/>
                                                    </a:rPr>
                                                    <m:t>cos</m:t>
                                                  </m:r>
                                                </m:fName>
                                                <m:e>
                                                  <m:r>
                                                    <a:rPr kumimoji="1" lang="en-US" altLang="ko-KR" sz="3600" i="1">
                                                      <a:solidFill>
                                                        <a:srgbClr val="53585F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Spoqa Han Sans Neo Bold" panose="020B0500000000000000" pitchFamily="34" charset="-128"/>
                                                    </a:rPr>
                                                    <m:t>(</m:t>
                                                  </m:r>
                                                  <m:sSub>
                                                    <m:sSubPr>
                                                      <m:ctrlPr>
                                                        <a:rPr kumimoji="1" lang="en-US" altLang="ko-KR" sz="3600" i="1">
                                                          <a:solidFill>
                                                            <a:srgbClr val="53585F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Spoqa Han Sans Neo Bold" panose="020B0500000000000000" pitchFamily="34" charset="-128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kumimoji="1" lang="en-US" altLang="ko-KR" sz="3600" i="1">
                                                          <a:solidFill>
                                                            <a:srgbClr val="53585F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Spoqa Han Sans Neo Bold" panose="020B0500000000000000" pitchFamily="34" charset="-128"/>
                                                        </a:rPr>
                                                        <m:t>𝜃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kumimoji="1" lang="en-US" altLang="ko-KR" sz="3600" i="1">
                                                          <a:solidFill>
                                                            <a:srgbClr val="53585F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Spoqa Han Sans Neo Bold" panose="020B0500000000000000" pitchFamily="34" charset="-128"/>
                                                        </a:rPr>
                                                        <m:t>𝑗</m:t>
                                                      </m:r>
                                                      <m:r>
                                                        <a:rPr kumimoji="1" lang="en-US" altLang="ko-KR" sz="3600" i="1">
                                                          <a:solidFill>
                                                            <a:srgbClr val="53585F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Spoqa Han Sans Neo Bold" panose="020B0500000000000000" pitchFamily="34" charset="-128"/>
                                                        </a:rPr>
                                                        <m:t>, </m:t>
                                                      </m:r>
                                                      <m:r>
                                                        <a:rPr kumimoji="1" lang="en-US" altLang="ko-KR" sz="3600" i="1">
                                                          <a:solidFill>
                                                            <a:srgbClr val="53585F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Spoqa Han Sans Neo Bold" panose="020B0500000000000000" pitchFamily="34" charset="-128"/>
                                                        </a:rPr>
                                                        <m:t>𝑖</m:t>
                                                      </m:r>
                                                    </m:sub>
                                                  </m:sSub>
                                                  <m:r>
                                                    <a:rPr kumimoji="1" lang="en-US" altLang="ko-KR" sz="3600" i="1">
                                                      <a:solidFill>
                                                        <a:srgbClr val="53585F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Spoqa Han Sans Neo Bold" panose="020B0500000000000000" pitchFamily="34" charset="-128"/>
                                                    </a:rPr>
                                                    <m:t>)</m:t>
                                                  </m:r>
                                                </m:e>
                                              </m:func>
                                            </m:sup>
                                          </m:sSup>
                                        </m:e>
                                      </m:nary>
                                    </m:den>
                                  </m:f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kumimoji="1" lang="ko-Kore-KR" altLang="en-US" sz="36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 marL="571500" indent="-5715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ko-Kore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최종적으로 </a:t>
                </a:r>
                <a:r>
                  <a:rPr kumimoji="1" lang="en-US" altLang="ko-Kore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margin (</a:t>
                </a:r>
                <a14:m>
                  <m:oMath xmlns:m="http://schemas.openxmlformats.org/officeDocument/2006/math">
                    <m:r>
                      <a:rPr kumimoji="1" lang="en-US" altLang="ko-KR" sz="36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𝑚</m:t>
                    </m:r>
                  </m:oMath>
                </a14:m>
                <a:r>
                  <a:rPr kumimoji="1" lang="en-US" altLang="ko-Kore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)</a:t>
                </a:r>
                <a:r>
                  <a:rPr kumimoji="1" lang="ko-Kore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을 두어 각 </a:t>
                </a:r>
                <a:r>
                  <a:rPr kumimoji="1" lang="en-US" altLang="ko-Kore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class</a:t>
                </a:r>
                <a:r>
                  <a:rPr kumimoji="1" lang="ko-Kore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사이를 멀게 하자 </a:t>
                </a:r>
                <a:r>
                  <a:rPr kumimoji="1" lang="en-US" altLang="ko-Kore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!</a:t>
                </a:r>
              </a:p>
              <a:p>
                <a:pPr marL="571500" indent="-5715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kumimoji="1" lang="en-US" altLang="ko-Kore-KR" sz="24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ko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sSupPr>
                        <m:e>
                          <m:r>
                            <a:rPr kumimoji="1" lang="en-US" altLang="ko-KR" sz="36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𝐿</m:t>
                          </m:r>
                        </m:e>
                        <m:sup>
                          <m:r>
                            <a:rPr kumimoji="1" lang="en-US" altLang="ko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𝐴𝑛𝑔𝑢𝑙𝑎𝑟</m:t>
                          </m:r>
                          <m:r>
                            <a:rPr kumimoji="1" lang="en-US" altLang="ko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−</m:t>
                          </m:r>
                          <m:r>
                            <a:rPr kumimoji="1" lang="en-US" altLang="ko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𝑠𝑜𝑓𝑡𝑚𝑎𝑥</m:t>
                          </m:r>
                        </m:sup>
                      </m:sSup>
                      <m:r>
                        <a:rPr kumimoji="1" lang="en-US" altLang="ko-KR" sz="3600" i="1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 =−</m:t>
                      </m:r>
                      <m:nary>
                        <m:naryPr>
                          <m:chr m:val="∑"/>
                          <m:supHide m:val="on"/>
                          <m:ctrlPr>
                            <a:rPr kumimoji="1" lang="en-US" altLang="ko-KR" sz="36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naryPr>
                        <m:sub>
                          <m:r>
                            <a:rPr kumimoji="1" lang="en-US" altLang="ko-KR" sz="36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𝑖</m:t>
                          </m:r>
                        </m:sub>
                        <m:sup/>
                        <m:e>
                          <m:func>
                            <m:funcPr>
                              <m:ctrlPr>
                                <a:rPr kumimoji="1" lang="en-US" altLang="ko-KR" sz="36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ko-KR" sz="360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kumimoji="1" lang="en-US" altLang="ko-KR" sz="36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kumimoji="1" lang="en-US" altLang="ko-KR" sz="3600" i="1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kumimoji="1" lang="en-US" altLang="ko-KR" sz="3600" i="1">
                                              <a:solidFill>
                                                <a:srgbClr val="53585F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kumimoji="1" lang="en-US" altLang="ko-KR" sz="3600" i="1">
                                              <a:solidFill>
                                                <a:srgbClr val="53585F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</a:rPr>
                                            <m:t>𝑒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begChr m:val="|"/>
                                              <m:endChr m:val="|"/>
                                              <m:ctrlPr>
                                                <a:rPr kumimoji="1" lang="en-US" altLang="ko-KR" sz="3600" i="1">
                                                  <a:solidFill>
                                                    <a:srgbClr val="53585F"/>
                                                  </a:solidFill>
                                                  <a:latin typeface="Cambria Math" panose="02040503050406030204" pitchFamily="18" charset="0"/>
                                                  <a:ea typeface="Spoqa Han Sans Neo Bold" panose="020B0500000000000000" pitchFamily="34" charset="-128"/>
                                                </a:rPr>
                                              </m:ctrlPr>
                                            </m:dPr>
                                            <m:e>
                                              <m:d>
                                                <m:dPr>
                                                  <m:begChr m:val="|"/>
                                                  <m:endChr m:val="|"/>
                                                  <m:ctrlPr>
                                                    <a:rPr kumimoji="1" lang="en-US" altLang="ko-KR" sz="3600" i="1">
                                                      <a:solidFill>
                                                        <a:srgbClr val="53585F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Spoqa Han Sans Neo Bold" panose="020B0500000000000000" pitchFamily="34" charset="-128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kumimoji="1" lang="en-US" altLang="ko-KR" sz="3600" i="1">
                                                          <a:solidFill>
                                                            <a:srgbClr val="53585F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Spoqa Han Sans Neo Bold" panose="020B0500000000000000" pitchFamily="34" charset="-128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kumimoji="1" lang="en-US" altLang="ko-KR" sz="3600" i="1">
                                                          <a:solidFill>
                                                            <a:srgbClr val="53585F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Spoqa Han Sans Neo Bold" panose="020B0500000000000000" pitchFamily="34" charset="-128"/>
                                                        </a:rPr>
                                                        <m:t>𝑥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kumimoji="1" lang="en-US" altLang="ko-KR" sz="3600" i="1">
                                                          <a:solidFill>
                                                            <a:srgbClr val="53585F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Spoqa Han Sans Neo Bold" panose="020B0500000000000000" pitchFamily="34" charset="-128"/>
                                                        </a:rPr>
                                                        <m:t>𝑖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d>
                                            </m:e>
                                          </m:d>
                                          <m:func>
                                            <m:funcPr>
                                              <m:ctrlPr>
                                                <a:rPr kumimoji="1" lang="en-US" altLang="ko-KR" sz="3600" i="1">
                                                  <a:solidFill>
                                                    <a:srgbClr val="53585F"/>
                                                  </a:solidFill>
                                                  <a:latin typeface="Cambria Math" panose="02040503050406030204" pitchFamily="18" charset="0"/>
                                                  <a:ea typeface="Spoqa Han Sans Neo Bold" panose="020B0500000000000000" pitchFamily="34" charset="-128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kumimoji="1" lang="en-US" altLang="ko-KR" sz="3600">
                                                  <a:solidFill>
                                                    <a:srgbClr val="53585F"/>
                                                  </a:solidFill>
                                                  <a:latin typeface="Cambria Math" panose="02040503050406030204" pitchFamily="18" charset="0"/>
                                                  <a:ea typeface="Spoqa Han Sans Neo Bold" panose="020B0500000000000000" pitchFamily="34" charset="-128"/>
                                                </a:rPr>
                                                <m:t>cos</m:t>
                                              </m:r>
                                            </m:fName>
                                            <m:e>
                                              <m:r>
                                                <a:rPr kumimoji="1" lang="en-US" altLang="ko-KR" sz="3600" i="1">
                                                  <a:solidFill>
                                                    <a:srgbClr val="53585F"/>
                                                  </a:solidFill>
                                                  <a:latin typeface="Cambria Math" panose="02040503050406030204" pitchFamily="18" charset="0"/>
                                                  <a:ea typeface="Spoqa Han Sans Neo Bold" panose="020B0500000000000000" pitchFamily="34" charset="-128"/>
                                                </a:rPr>
                                                <m:t>(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kumimoji="1" lang="en-US" altLang="ko-KR" sz="3600" i="1">
                                                      <a:solidFill>
                                                        <a:srgbClr val="53585F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Spoqa Han Sans Neo Bold" panose="020B0500000000000000" pitchFamily="34" charset="-128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kumimoji="1" lang="en-US" altLang="ko-KR" sz="3600" b="0" i="1" smtClean="0">
                                                      <a:solidFill>
                                                        <a:srgbClr val="53585F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Spoqa Han Sans Neo Bold" panose="020B0500000000000000" pitchFamily="34" charset="-128"/>
                                                    </a:rPr>
                                                    <m:t>𝑚</m:t>
                                                  </m:r>
                                                  <m:r>
                                                    <a:rPr kumimoji="1" lang="en-US" altLang="ko-KR" sz="3600" i="1">
                                                      <a:solidFill>
                                                        <a:srgbClr val="53585F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Spoqa Han Sans Neo Bold" panose="020B0500000000000000" pitchFamily="34" charset="-128"/>
                                                    </a:rPr>
                                                    <m:t>𝜃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kumimoji="1" lang="en-US" altLang="ko-KR" sz="3600" i="1">
                                                      <a:solidFill>
                                                        <a:srgbClr val="53585F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Spoqa Han Sans Neo Bold" panose="020B0500000000000000" pitchFamily="34" charset="-128"/>
                                                    </a:rPr>
                                                    <m:t>𝑗</m:t>
                                                  </m:r>
                                                  <m:r>
                                                    <a:rPr kumimoji="1" lang="en-US" altLang="ko-KR" sz="3600" i="1">
                                                      <a:solidFill>
                                                        <a:srgbClr val="53585F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Spoqa Han Sans Neo Bold" panose="020B0500000000000000" pitchFamily="34" charset="-128"/>
                                                    </a:rPr>
                                                    <m:t>, </m:t>
                                                  </m:r>
                                                  <m:r>
                                                    <a:rPr kumimoji="1" lang="en-US" altLang="ko-KR" sz="3600" i="1">
                                                      <a:solidFill>
                                                        <a:srgbClr val="53585F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Spoqa Han Sans Neo Bold" panose="020B0500000000000000" pitchFamily="34" charset="-128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kumimoji="1" lang="en-US" altLang="ko-KR" sz="3600" i="1">
                                                  <a:solidFill>
                                                    <a:srgbClr val="53585F"/>
                                                  </a:solidFill>
                                                  <a:latin typeface="Cambria Math" panose="02040503050406030204" pitchFamily="18" charset="0"/>
                                                  <a:ea typeface="Spoqa Han Sans Neo Bold" panose="020B0500000000000000" pitchFamily="34" charset="-128"/>
                                                </a:rPr>
                                                <m:t>)</m:t>
                                              </m:r>
                                            </m:e>
                                          </m:func>
                                        </m:sup>
                                      </m:sSup>
                                    </m:num>
                                    <m:den>
                                      <m:sSup>
                                        <m:sSupPr>
                                          <m:ctrlPr>
                                            <a:rPr kumimoji="1" lang="en-US" altLang="ko-KR" sz="3600" i="1">
                                              <a:solidFill>
                                                <a:srgbClr val="53585F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kumimoji="1" lang="en-US" altLang="ko-KR" sz="3600" i="1">
                                              <a:solidFill>
                                                <a:srgbClr val="53585F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</a:rPr>
                                            <m:t>𝑒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begChr m:val="|"/>
                                              <m:endChr m:val="|"/>
                                              <m:ctrlPr>
                                                <a:rPr kumimoji="1" lang="en-US" altLang="ko-KR" sz="3600" i="1">
                                                  <a:solidFill>
                                                    <a:srgbClr val="53585F"/>
                                                  </a:solidFill>
                                                  <a:latin typeface="Cambria Math" panose="02040503050406030204" pitchFamily="18" charset="0"/>
                                                  <a:ea typeface="Spoqa Han Sans Neo Bold" panose="020B0500000000000000" pitchFamily="34" charset="-128"/>
                                                </a:rPr>
                                              </m:ctrlPr>
                                            </m:dPr>
                                            <m:e>
                                              <m:d>
                                                <m:dPr>
                                                  <m:begChr m:val="|"/>
                                                  <m:endChr m:val="|"/>
                                                  <m:ctrlPr>
                                                    <a:rPr kumimoji="1" lang="en-US" altLang="ko-KR" sz="3600" i="1">
                                                      <a:solidFill>
                                                        <a:srgbClr val="53585F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Spoqa Han Sans Neo Bold" panose="020B0500000000000000" pitchFamily="34" charset="-128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kumimoji="1" lang="en-US" altLang="ko-KR" sz="3600" i="1">
                                                          <a:solidFill>
                                                            <a:srgbClr val="53585F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Spoqa Han Sans Neo Bold" panose="020B0500000000000000" pitchFamily="34" charset="-128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kumimoji="1" lang="en-US" altLang="ko-KR" sz="3600" i="1">
                                                          <a:solidFill>
                                                            <a:srgbClr val="53585F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Spoqa Han Sans Neo Bold" panose="020B0500000000000000" pitchFamily="34" charset="-128"/>
                                                        </a:rPr>
                                                        <m:t>𝑥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kumimoji="1" lang="en-US" altLang="ko-KR" sz="3600" i="1">
                                                          <a:solidFill>
                                                            <a:srgbClr val="53585F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Spoqa Han Sans Neo Bold" panose="020B0500000000000000" pitchFamily="34" charset="-128"/>
                                                        </a:rPr>
                                                        <m:t>𝑖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d>
                                            </m:e>
                                          </m:d>
                                          <m:func>
                                            <m:funcPr>
                                              <m:ctrlPr>
                                                <a:rPr kumimoji="1" lang="en-US" altLang="ko-KR" sz="3600" i="1">
                                                  <a:solidFill>
                                                    <a:srgbClr val="53585F"/>
                                                  </a:solidFill>
                                                  <a:latin typeface="Cambria Math" panose="02040503050406030204" pitchFamily="18" charset="0"/>
                                                  <a:ea typeface="Spoqa Han Sans Neo Bold" panose="020B0500000000000000" pitchFamily="34" charset="-128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kumimoji="1" lang="en-US" altLang="ko-KR" sz="3600">
                                                  <a:solidFill>
                                                    <a:srgbClr val="53585F"/>
                                                  </a:solidFill>
                                                  <a:latin typeface="Cambria Math" panose="02040503050406030204" pitchFamily="18" charset="0"/>
                                                  <a:ea typeface="Spoqa Han Sans Neo Bold" panose="020B0500000000000000" pitchFamily="34" charset="-128"/>
                                                </a:rPr>
                                                <m:t>cos</m:t>
                                              </m:r>
                                            </m:fName>
                                            <m:e>
                                              <m:r>
                                                <a:rPr kumimoji="1" lang="en-US" altLang="ko-KR" sz="3600" i="1">
                                                  <a:solidFill>
                                                    <a:srgbClr val="53585F"/>
                                                  </a:solidFill>
                                                  <a:latin typeface="Cambria Math" panose="02040503050406030204" pitchFamily="18" charset="0"/>
                                                  <a:ea typeface="Spoqa Han Sans Neo Bold" panose="020B0500000000000000" pitchFamily="34" charset="-128"/>
                                                </a:rPr>
                                                <m:t>(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kumimoji="1" lang="en-US" altLang="ko-KR" sz="3600" i="1">
                                                      <a:solidFill>
                                                        <a:srgbClr val="53585F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Spoqa Han Sans Neo Bold" panose="020B0500000000000000" pitchFamily="34" charset="-128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kumimoji="1" lang="en-US" altLang="ko-KR" sz="3600" i="1">
                                                      <a:solidFill>
                                                        <a:srgbClr val="53585F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Spoqa Han Sans Neo Bold" panose="020B0500000000000000" pitchFamily="34" charset="-128"/>
                                                    </a:rPr>
                                                    <m:t>𝑚</m:t>
                                                  </m:r>
                                                  <m:r>
                                                    <a:rPr kumimoji="1" lang="en-US" altLang="ko-KR" sz="3600" i="1">
                                                      <a:solidFill>
                                                        <a:srgbClr val="53585F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Spoqa Han Sans Neo Bold" panose="020B0500000000000000" pitchFamily="34" charset="-128"/>
                                                    </a:rPr>
                                                    <m:t>𝜃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kumimoji="1" lang="en-US" altLang="ko-KR" sz="3600" i="1">
                                                      <a:solidFill>
                                                        <a:srgbClr val="53585F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Spoqa Han Sans Neo Bold" panose="020B0500000000000000" pitchFamily="34" charset="-128"/>
                                                    </a:rPr>
                                                    <m:t>𝑗</m:t>
                                                  </m:r>
                                                  <m:r>
                                                    <a:rPr kumimoji="1" lang="en-US" altLang="ko-KR" sz="3600" i="1">
                                                      <a:solidFill>
                                                        <a:srgbClr val="53585F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Spoqa Han Sans Neo Bold" panose="020B0500000000000000" pitchFamily="34" charset="-128"/>
                                                    </a:rPr>
                                                    <m:t>, </m:t>
                                                  </m:r>
                                                  <m:r>
                                                    <a:rPr kumimoji="1" lang="en-US" altLang="ko-KR" sz="3600" i="1">
                                                      <a:solidFill>
                                                        <a:srgbClr val="53585F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Spoqa Han Sans Neo Bold" panose="020B0500000000000000" pitchFamily="34" charset="-128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kumimoji="1" lang="en-US" altLang="ko-KR" sz="3600" i="1">
                                                  <a:solidFill>
                                                    <a:srgbClr val="53585F"/>
                                                  </a:solidFill>
                                                  <a:latin typeface="Cambria Math" panose="02040503050406030204" pitchFamily="18" charset="0"/>
                                                  <a:ea typeface="Spoqa Han Sans Neo Bold" panose="020B0500000000000000" pitchFamily="34" charset="-128"/>
                                                </a:rPr>
                                                <m:t>)</m:t>
                                              </m:r>
                                            </m:e>
                                          </m:func>
                                        </m:sup>
                                      </m:sSup>
                                      <m:r>
                                        <a:rPr kumimoji="1" lang="en-US" altLang="ko-KR" sz="3600" b="0" i="1" smtClean="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  <m:t>+</m:t>
                                      </m:r>
                                      <m:nary>
                                        <m:naryPr>
                                          <m:chr m:val="∑"/>
                                          <m:supHide m:val="on"/>
                                          <m:ctrlPr>
                                            <a:rPr kumimoji="1" lang="en-US" altLang="ko-KR" sz="3600" i="1">
                                              <a:solidFill>
                                                <a:srgbClr val="53585F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a:rPr kumimoji="1" lang="en-US" altLang="ko-KR" sz="3600" i="1">
                                              <a:solidFill>
                                                <a:srgbClr val="53585F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</a:rPr>
                                            <m:t>𝑗</m:t>
                                          </m:r>
                                          <m:r>
                                            <a:rPr kumimoji="1" lang="en-US" altLang="ko-KR" sz="3600" b="0" i="1" smtClean="0">
                                              <a:solidFill>
                                                <a:srgbClr val="53585F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</a:rPr>
                                            <m:t>≠</m:t>
                                          </m:r>
                                          <m:sSub>
                                            <m:sSubPr>
                                              <m:ctrlPr>
                                                <a:rPr kumimoji="1" lang="en-US" altLang="ko-KR" sz="3600" b="0" i="1" smtClean="0">
                                                  <a:solidFill>
                                                    <a:srgbClr val="53585F"/>
                                                  </a:solidFill>
                                                  <a:latin typeface="Cambria Math" panose="02040503050406030204" pitchFamily="18" charset="0"/>
                                                  <a:ea typeface="Spoqa Han Sans Neo Bold" panose="020B0500000000000000" pitchFamily="34" charset="-128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1" lang="en-US" altLang="ko-KR" sz="3600" b="0" i="1" smtClean="0">
                                                  <a:solidFill>
                                                    <a:srgbClr val="53585F"/>
                                                  </a:solidFill>
                                                  <a:latin typeface="Cambria Math" panose="02040503050406030204" pitchFamily="18" charset="0"/>
                                                  <a:ea typeface="Spoqa Han Sans Neo Bold" panose="020B0500000000000000" pitchFamily="34" charset="-128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1" lang="en-US" altLang="ko-KR" sz="3600" b="0" i="1" smtClean="0">
                                                  <a:solidFill>
                                                    <a:srgbClr val="53585F"/>
                                                  </a:solidFill>
                                                  <a:latin typeface="Cambria Math" panose="02040503050406030204" pitchFamily="18" charset="0"/>
                                                  <a:ea typeface="Spoqa Han Sans Neo Bold" panose="020B0500000000000000" pitchFamily="34" charset="-128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sub>
                                        <m:sup/>
                                        <m:e>
                                          <m:sSup>
                                            <m:sSupPr>
                                              <m:ctrlPr>
                                                <a:rPr kumimoji="1" lang="en-US" altLang="ko-KR" sz="3600" i="1">
                                                  <a:solidFill>
                                                    <a:srgbClr val="53585F"/>
                                                  </a:solidFill>
                                                  <a:latin typeface="Cambria Math" panose="02040503050406030204" pitchFamily="18" charset="0"/>
                                                  <a:ea typeface="Spoqa Han Sans Neo Bold" panose="020B0500000000000000" pitchFamily="34" charset="-128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kumimoji="1" lang="en-US" altLang="ko-KR" sz="3600" i="1">
                                                  <a:solidFill>
                                                    <a:srgbClr val="53585F"/>
                                                  </a:solidFill>
                                                  <a:latin typeface="Cambria Math" panose="02040503050406030204" pitchFamily="18" charset="0"/>
                                                  <a:ea typeface="Spoqa Han Sans Neo Bold" panose="020B0500000000000000" pitchFamily="34" charset="-128"/>
                                                </a:rPr>
                                                <m:t>𝑒</m:t>
                                              </m:r>
                                            </m:e>
                                            <m:sup>
                                              <m:d>
                                                <m:dPr>
                                                  <m:begChr m:val="|"/>
                                                  <m:endChr m:val="|"/>
                                                  <m:ctrlPr>
                                                    <a:rPr kumimoji="1" lang="en-US" altLang="ko-KR" sz="3600" i="1">
                                                      <a:solidFill>
                                                        <a:srgbClr val="53585F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Spoqa Han Sans Neo Bold" panose="020B0500000000000000" pitchFamily="34" charset="-128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d>
                                                    <m:dPr>
                                                      <m:begChr m:val="|"/>
                                                      <m:endChr m:val="|"/>
                                                      <m:ctrlPr>
                                                        <a:rPr kumimoji="1" lang="en-US" altLang="ko-KR" sz="3600" i="1">
                                                          <a:solidFill>
                                                            <a:srgbClr val="53585F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Spoqa Han Sans Neo Bold" panose="020B0500000000000000" pitchFamily="34" charset="-128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sSub>
                                                        <m:sSubPr>
                                                          <m:ctrlPr>
                                                            <a:rPr kumimoji="1" lang="en-US" altLang="ko-KR" sz="3600" i="1">
                                                              <a:solidFill>
                                                                <a:srgbClr val="53585F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Spoqa Han Sans Neo Bold" panose="020B0500000000000000" pitchFamily="34" charset="-128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kumimoji="1" lang="en-US" altLang="ko-KR" sz="3600" i="1">
                                                              <a:solidFill>
                                                                <a:srgbClr val="53585F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Spoqa Han Sans Neo Bold" panose="020B0500000000000000" pitchFamily="34" charset="-128"/>
                                                            </a:rPr>
                                                            <m:t>𝑥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kumimoji="1" lang="en-US" altLang="ko-KR" sz="3600" i="1">
                                                              <a:solidFill>
                                                                <a:srgbClr val="53585F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Spoqa Han Sans Neo Bold" panose="020B0500000000000000" pitchFamily="34" charset="-128"/>
                                                            </a:rPr>
                                                            <m:t>𝑖</m:t>
                                                          </m:r>
                                                        </m:sub>
                                                      </m:sSub>
                                                    </m:e>
                                                  </m:d>
                                                </m:e>
                                              </m:d>
                                              <m:func>
                                                <m:funcPr>
                                                  <m:ctrlPr>
                                                    <a:rPr kumimoji="1" lang="en-US" altLang="ko-KR" sz="3600" i="1">
                                                      <a:solidFill>
                                                        <a:srgbClr val="53585F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Spoqa Han Sans Neo Bold" panose="020B0500000000000000" pitchFamily="34" charset="-128"/>
                                                    </a:rPr>
                                                  </m:ctrlPr>
                                                </m:funcPr>
                                                <m:fName>
                                                  <m:r>
                                                    <m:rPr>
                                                      <m:sty m:val="p"/>
                                                    </m:rPr>
                                                    <a:rPr kumimoji="1" lang="en-US" altLang="ko-KR" sz="3600">
                                                      <a:solidFill>
                                                        <a:srgbClr val="53585F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Spoqa Han Sans Neo Bold" panose="020B0500000000000000" pitchFamily="34" charset="-128"/>
                                                    </a:rPr>
                                                    <m:t>cos</m:t>
                                                  </m:r>
                                                </m:fName>
                                                <m:e>
                                                  <m:r>
                                                    <a:rPr kumimoji="1" lang="en-US" altLang="ko-KR" sz="3600" i="1">
                                                      <a:solidFill>
                                                        <a:srgbClr val="53585F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Spoqa Han Sans Neo Bold" panose="020B0500000000000000" pitchFamily="34" charset="-128"/>
                                                    </a:rPr>
                                                    <m:t>(</m:t>
                                                  </m:r>
                                                  <m:sSub>
                                                    <m:sSubPr>
                                                      <m:ctrlPr>
                                                        <a:rPr kumimoji="1" lang="en-US" altLang="ko-KR" sz="3600" i="1">
                                                          <a:solidFill>
                                                            <a:srgbClr val="53585F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Spoqa Han Sans Neo Bold" panose="020B0500000000000000" pitchFamily="34" charset="-128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kumimoji="1" lang="en-US" altLang="ko-KR" sz="3600" i="1">
                                                          <a:solidFill>
                                                            <a:srgbClr val="53585F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Spoqa Han Sans Neo Bold" panose="020B0500000000000000" pitchFamily="34" charset="-128"/>
                                                        </a:rPr>
                                                        <m:t>𝜃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kumimoji="1" lang="en-US" altLang="ko-KR" sz="3600" i="1">
                                                          <a:solidFill>
                                                            <a:srgbClr val="53585F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Spoqa Han Sans Neo Bold" panose="020B0500000000000000" pitchFamily="34" charset="-128"/>
                                                        </a:rPr>
                                                        <m:t>𝑗</m:t>
                                                      </m:r>
                                                      <m:r>
                                                        <a:rPr kumimoji="1" lang="en-US" altLang="ko-KR" sz="3600" i="1">
                                                          <a:solidFill>
                                                            <a:srgbClr val="53585F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Spoqa Han Sans Neo Bold" panose="020B0500000000000000" pitchFamily="34" charset="-128"/>
                                                        </a:rPr>
                                                        <m:t>, </m:t>
                                                      </m:r>
                                                      <m:r>
                                                        <a:rPr kumimoji="1" lang="en-US" altLang="ko-KR" sz="3600" i="1">
                                                          <a:solidFill>
                                                            <a:srgbClr val="53585F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Spoqa Han Sans Neo Bold" panose="020B0500000000000000" pitchFamily="34" charset="-128"/>
                                                        </a:rPr>
                                                        <m:t>𝑖</m:t>
                                                      </m:r>
                                                    </m:sub>
                                                  </m:sSub>
                                                  <m:r>
                                                    <a:rPr kumimoji="1" lang="en-US" altLang="ko-KR" sz="3600" i="1">
                                                      <a:solidFill>
                                                        <a:srgbClr val="53585F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Spoqa Han Sans Neo Bold" panose="020B0500000000000000" pitchFamily="34" charset="-128"/>
                                                    </a:rPr>
                                                    <m:t>)</m:t>
                                                  </m:r>
                                                </m:e>
                                              </m:func>
                                            </m:sup>
                                          </m:sSup>
                                        </m:e>
                                      </m:nary>
                                    </m:den>
                                  </m:f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kumimoji="1" lang="ko-Kore-KR" altLang="en-US" sz="36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EB2810B-3A30-0B40-BA4A-D8DE18CCF4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1768" y="3182269"/>
                <a:ext cx="20538874" cy="10251653"/>
              </a:xfrm>
              <a:prstGeom prst="rect">
                <a:avLst/>
              </a:prstGeom>
              <a:blipFill>
                <a:blip r:embed="rId4"/>
                <a:stretch>
                  <a:fillRect l="-927" t="-866" b="-22896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202" name="Picture 2" descr="RelFigure.5">
            <a:extLst>
              <a:ext uri="{FF2B5EF4-FFF2-40B4-BE49-F238E27FC236}">
                <a16:creationId xmlns:a16="http://schemas.microsoft.com/office/drawing/2014/main" id="{3A5AE6A4-8BAE-A843-9C74-6DE3505971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8438" y="118092"/>
            <a:ext cx="13687175" cy="240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253C2FD0-8598-1942-9FD2-945894BB070C}"/>
              </a:ext>
            </a:extLst>
          </p:cNvPr>
          <p:cNvSpPr/>
          <p:nvPr/>
        </p:nvSpPr>
        <p:spPr>
          <a:xfrm>
            <a:off x="3347391" y="13399594"/>
            <a:ext cx="1698207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ore-KR" sz="14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Liu, </a:t>
            </a:r>
            <a:r>
              <a:rPr lang="en" altLang="ko-Kore-KR" sz="1400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Weiyang</a:t>
            </a:r>
            <a:r>
              <a:rPr lang="en" altLang="ko-Kore-KR" sz="14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 et al. "</a:t>
            </a:r>
            <a:r>
              <a:rPr lang="en" altLang="ko-Kore-KR" sz="1400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Sphereface</a:t>
            </a:r>
            <a:r>
              <a:rPr lang="en" altLang="ko-Kore-KR" sz="14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: Deep hypersphere embedding for face recognition." Proceedings of the IEEE conference on computer vision and pattern recognition. 2017.</a:t>
            </a:r>
            <a:endParaRPr lang="ko-Kore-KR" altLang="en-US" sz="14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807101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6499854" cy="107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b="1" dirty="0"/>
              <a:t>Large Margin Cosine Loss (LMCL) </a:t>
            </a:r>
          </a:p>
          <a:p>
            <a:pPr marL="457200" indent="-457200">
              <a:spcBef>
                <a:spcPts val="1000"/>
              </a:spcBef>
              <a:buFont typeface="Arial" panose="020B0604020202020204" pitchFamily="34" charset="0"/>
              <a:buChar char="•"/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dirty="0"/>
              <a:t>In </a:t>
            </a:r>
            <a:r>
              <a:rPr lang="en-US" altLang="ko-KR" dirty="0" err="1"/>
              <a:t>CosFace</a:t>
            </a:r>
            <a:r>
              <a:rPr lang="en-US" altLang="ko-KR" dirty="0"/>
              <a:t>, Additive margin </a:t>
            </a:r>
            <a:r>
              <a:rPr lang="en-US" altLang="ko-KR" dirty="0" err="1"/>
              <a:t>softmax</a:t>
            </a:r>
            <a:r>
              <a:rPr lang="en-US" altLang="ko-KR" dirty="0"/>
              <a:t> (2018)</a:t>
            </a:r>
          </a:p>
        </p:txBody>
      </p:sp>
      <p:sp>
        <p:nvSpPr>
          <p:cNvPr id="8" name="슬라이드 번호 개체 틀 4">
            <a:extLst>
              <a:ext uri="{FF2B5EF4-FFF2-40B4-BE49-F238E27FC236}">
                <a16:creationId xmlns:a16="http://schemas.microsoft.com/office/drawing/2014/main" id="{9F266784-E60F-C04C-837A-9B3815E8A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19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12" name="Shape 222">
            <a:extLst>
              <a:ext uri="{FF2B5EF4-FFF2-40B4-BE49-F238E27FC236}">
                <a16:creationId xmlns:a16="http://schemas.microsoft.com/office/drawing/2014/main" id="{F747883E-6DCE-7645-A58B-DC1222711690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14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3" name="Shape 223">
            <a:extLst>
              <a:ext uri="{FF2B5EF4-FFF2-40B4-BE49-F238E27FC236}">
                <a16:creationId xmlns:a16="http://schemas.microsoft.com/office/drawing/2014/main" id="{58EF0780-999B-1D4F-AF96-416DBA183A9C}"/>
              </a:ext>
            </a:extLst>
          </p:cNvPr>
          <p:cNvSpPr/>
          <p:nvPr/>
        </p:nvSpPr>
        <p:spPr>
          <a:xfrm>
            <a:off x="20828000" y="2200124"/>
            <a:ext cx="2540000" cy="10900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000" dirty="0">
                <a:sym typeface="SpoqaHanSans-Bold"/>
              </a:rPr>
              <a:t>Deep Metric Learning</a:t>
            </a:r>
          </a:p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" altLang="ko-Kore-KR" sz="2000" dirty="0">
              <a:sym typeface="SpoqaHanSans-Bold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EB2810B-3A30-0B40-BA4A-D8DE18CCF4AD}"/>
                  </a:ext>
                </a:extLst>
              </p:cNvPr>
              <p:cNvSpPr txBox="1"/>
              <p:nvPr/>
            </p:nvSpPr>
            <p:spPr>
              <a:xfrm>
                <a:off x="1921768" y="3378880"/>
                <a:ext cx="20538874" cy="89707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571500" indent="-5715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ore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Additive Margin </a:t>
                </a:r>
                <a:r>
                  <a:rPr kumimoji="1" lang="en-US" altLang="ko-Kore-KR" sz="3600" dirty="0" err="1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Softmax</a:t>
                </a:r>
                <a:r>
                  <a:rPr kumimoji="1" lang="ko-Kore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라고도 한다</a:t>
                </a:r>
                <a:r>
                  <a:rPr kumimoji="1" lang="en-US" altLang="ko-Kore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. </a:t>
                </a:r>
              </a:p>
              <a:p>
                <a:pPr lvl="1">
                  <a:lnSpc>
                    <a:spcPct val="150000"/>
                  </a:lnSpc>
                </a:pPr>
                <a:r>
                  <a:rPr kumimoji="1"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(</a:t>
                </a:r>
                <a:r>
                  <a:rPr kumimoji="1"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동기간에 나왔다</a:t>
                </a:r>
                <a:r>
                  <a:rPr kumimoji="1"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)</a:t>
                </a:r>
                <a:endParaRPr kumimoji="1" lang="en-US" altLang="ko-Kore-KR" sz="36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 marL="571500" indent="-5715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kumimoji="1" lang="en-US" altLang="ko-Kore-KR" sz="36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 marL="571500" indent="-5715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ore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Angular-</a:t>
                </a:r>
                <a:r>
                  <a:rPr kumimoji="1" lang="en-US" altLang="ko-Kore-KR" sz="3600" dirty="0" err="1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softmax</a:t>
                </a:r>
                <a:r>
                  <a:rPr kumimoji="1" lang="ko-Kore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에서 </a:t>
                </a:r>
                <a:r>
                  <a:rPr kumimoji="1" lang="en-US" altLang="ko-Kore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margin</a:t>
                </a:r>
                <a:r>
                  <a:rPr kumimoji="1" lang="ko-Kore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을 </a:t>
                </a:r>
                <a:r>
                  <a:rPr kumimoji="1" lang="en-US" altLang="ko-Kore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angular</a:t>
                </a:r>
                <a:r>
                  <a:rPr kumimoji="1" lang="ko-Kore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에 </a:t>
                </a:r>
                <a:r>
                  <a:rPr kumimoji="1" lang="en-US" altLang="ko-Kore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multiplier</a:t>
                </a:r>
                <a:r>
                  <a:rPr kumimoji="1" lang="ko-Kore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로 </a:t>
                </a:r>
                <a:br>
                  <a:rPr kumimoji="1" lang="en-US" altLang="ko-Kore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</a:br>
                <a:r>
                  <a:rPr kumimoji="1" lang="ko-Kore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두는 것이 아닌</a:t>
                </a:r>
                <a:r>
                  <a:rPr kumimoji="1" lang="en-US" altLang="ko-Kore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, cos function </a:t>
                </a:r>
                <a:r>
                  <a:rPr kumimoji="1" lang="ko-Kore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밖에 </a:t>
                </a:r>
                <a:r>
                  <a:rPr kumimoji="1" lang="en-US" altLang="ko-Kore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addictive</a:t>
                </a:r>
                <a:r>
                  <a:rPr kumimoji="1" lang="ko-Kore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하게 정의</a:t>
                </a:r>
                <a:r>
                  <a:rPr kumimoji="1" lang="en-US" altLang="ko-Kore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!</a:t>
                </a:r>
                <a:r>
                  <a:rPr kumimoji="1" lang="ko-Kore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</a:t>
                </a:r>
                <a:br>
                  <a:rPr kumimoji="1" lang="en-US" altLang="ko-Kore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</a:br>
                <a:endParaRPr kumimoji="1" lang="en-US" altLang="ko-Kore-KR" sz="36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 marL="571500" indent="-5715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kumimoji="1" lang="en-US" altLang="ko-Kore-KR" sz="36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ko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sSupPr>
                        <m:e>
                          <m:r>
                            <a:rPr kumimoji="1" lang="en-US" altLang="ko-KR" sz="36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𝐿</m:t>
                          </m:r>
                        </m:e>
                        <m:sup>
                          <m:r>
                            <a:rPr kumimoji="1" lang="en-US" altLang="ko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𝐴𝑛𝑔𝑢𝑙𝑎𝑟</m:t>
                          </m:r>
                          <m:r>
                            <a:rPr kumimoji="1" lang="en-US" altLang="ko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−</m:t>
                          </m:r>
                          <m:r>
                            <a:rPr kumimoji="1" lang="en-US" altLang="ko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𝑠𝑜𝑓𝑡𝑚𝑎𝑥</m:t>
                          </m:r>
                        </m:sup>
                      </m:sSup>
                      <m:r>
                        <a:rPr kumimoji="1" lang="en-US" altLang="ko-KR" sz="3600" i="1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 =−</m:t>
                      </m:r>
                      <m:nary>
                        <m:naryPr>
                          <m:chr m:val="∑"/>
                          <m:supHide m:val="on"/>
                          <m:ctrlPr>
                            <a:rPr kumimoji="1" lang="en-US" altLang="ko-KR" sz="36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naryPr>
                        <m:sub>
                          <m:r>
                            <a:rPr kumimoji="1" lang="en-US" altLang="ko-KR" sz="36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𝑖</m:t>
                          </m:r>
                        </m:sub>
                        <m:sup/>
                        <m:e>
                          <m:func>
                            <m:funcPr>
                              <m:ctrlPr>
                                <a:rPr kumimoji="1" lang="en-US" altLang="ko-KR" sz="36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ko-KR" sz="360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kumimoji="1" lang="en-US" altLang="ko-KR" sz="36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kumimoji="1" lang="en-US" altLang="ko-KR" sz="3600" i="1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kumimoji="1" lang="en-US" altLang="ko-KR" sz="3600" i="1">
                                              <a:solidFill>
                                                <a:srgbClr val="53585F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kumimoji="1" lang="en-US" altLang="ko-KR" sz="3600" i="1">
                                              <a:solidFill>
                                                <a:srgbClr val="53585F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</a:rPr>
                                            <m:t>𝑒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begChr m:val="|"/>
                                              <m:endChr m:val="|"/>
                                              <m:ctrlPr>
                                                <a:rPr kumimoji="1" lang="en-US" altLang="ko-KR" sz="3600" i="1">
                                                  <a:solidFill>
                                                    <a:srgbClr val="53585F"/>
                                                  </a:solidFill>
                                                  <a:latin typeface="Cambria Math" panose="02040503050406030204" pitchFamily="18" charset="0"/>
                                                  <a:ea typeface="Spoqa Han Sans Neo Bold" panose="020B0500000000000000" pitchFamily="34" charset="-128"/>
                                                </a:rPr>
                                              </m:ctrlPr>
                                            </m:dPr>
                                            <m:e>
                                              <m:d>
                                                <m:dPr>
                                                  <m:begChr m:val="|"/>
                                                  <m:endChr m:val="|"/>
                                                  <m:ctrlPr>
                                                    <a:rPr kumimoji="1" lang="en-US" altLang="ko-KR" sz="3600" i="1">
                                                      <a:solidFill>
                                                        <a:srgbClr val="53585F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Spoqa Han Sans Neo Bold" panose="020B0500000000000000" pitchFamily="34" charset="-128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kumimoji="1" lang="en-US" altLang="ko-KR" sz="3600" i="1">
                                                          <a:solidFill>
                                                            <a:srgbClr val="53585F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Spoqa Han Sans Neo Bold" panose="020B0500000000000000" pitchFamily="34" charset="-128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kumimoji="1" lang="en-US" altLang="ko-KR" sz="3600" i="1">
                                                          <a:solidFill>
                                                            <a:srgbClr val="53585F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Spoqa Han Sans Neo Bold" panose="020B0500000000000000" pitchFamily="34" charset="-128"/>
                                                        </a:rPr>
                                                        <m:t>𝑥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kumimoji="1" lang="en-US" altLang="ko-KR" sz="3600" i="1">
                                                          <a:solidFill>
                                                            <a:srgbClr val="53585F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Spoqa Han Sans Neo Bold" panose="020B0500000000000000" pitchFamily="34" charset="-128"/>
                                                        </a:rPr>
                                                        <m:t>𝑖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d>
                                            </m:e>
                                          </m:d>
                                          <m:func>
                                            <m:funcPr>
                                              <m:ctrlPr>
                                                <a:rPr kumimoji="1" lang="en-US" altLang="ko-KR" sz="3600" i="1">
                                                  <a:solidFill>
                                                    <a:srgbClr val="53585F"/>
                                                  </a:solidFill>
                                                  <a:latin typeface="Cambria Math" panose="02040503050406030204" pitchFamily="18" charset="0"/>
                                                  <a:ea typeface="Spoqa Han Sans Neo Bold" panose="020B0500000000000000" pitchFamily="34" charset="-128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kumimoji="1" lang="en-US" altLang="ko-KR" sz="3600">
                                                  <a:solidFill>
                                                    <a:srgbClr val="53585F"/>
                                                  </a:solidFill>
                                                  <a:latin typeface="Cambria Math" panose="02040503050406030204" pitchFamily="18" charset="0"/>
                                                  <a:ea typeface="Spoqa Han Sans Neo Bold" panose="020B0500000000000000" pitchFamily="34" charset="-128"/>
                                                </a:rPr>
                                                <m:t>cos</m:t>
                                              </m:r>
                                            </m:fName>
                                            <m:e>
                                              <m:d>
                                                <m:dPr>
                                                  <m:ctrlPr>
                                                    <a:rPr kumimoji="1" lang="en-US" altLang="ko-KR" sz="3600" i="1">
                                                      <a:solidFill>
                                                        <a:srgbClr val="53585F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Spoqa Han Sans Neo Bold" panose="020B0500000000000000" pitchFamily="34" charset="-128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kumimoji="1" lang="en-US" altLang="ko-KR" sz="3600" i="1">
                                                          <a:solidFill>
                                                            <a:srgbClr val="53585F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Spoqa Han Sans Neo Bold" panose="020B0500000000000000" pitchFamily="34" charset="-128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kumimoji="1" lang="en-US" altLang="ko-KR" sz="3600" b="0" i="1" smtClean="0">
                                                          <a:solidFill>
                                                            <a:srgbClr val="ED234B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Spoqa Han Sans Neo Bold" panose="020B0500000000000000" pitchFamily="34" charset="-128"/>
                                                        </a:rPr>
                                                        <m:t>𝑚</m:t>
                                                      </m:r>
                                                      <m:r>
                                                        <a:rPr kumimoji="1" lang="en-US" altLang="ko-KR" sz="3600" i="1">
                                                          <a:solidFill>
                                                            <a:srgbClr val="53585F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Spoqa Han Sans Neo Bold" panose="020B0500000000000000" pitchFamily="34" charset="-128"/>
                                                        </a:rPr>
                                                        <m:t>𝜃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kumimoji="1" lang="en-US" altLang="ko-KR" sz="3600" i="1">
                                                          <a:solidFill>
                                                            <a:srgbClr val="53585F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Spoqa Han Sans Neo Bold" panose="020B0500000000000000" pitchFamily="34" charset="-128"/>
                                                        </a:rPr>
                                                        <m:t>𝑗</m:t>
                                                      </m:r>
                                                      <m:r>
                                                        <a:rPr kumimoji="1" lang="en-US" altLang="ko-KR" sz="3600" i="1">
                                                          <a:solidFill>
                                                            <a:srgbClr val="53585F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Spoqa Han Sans Neo Bold" panose="020B0500000000000000" pitchFamily="34" charset="-128"/>
                                                        </a:rPr>
                                                        <m:t>, </m:t>
                                                      </m:r>
                                                      <m:r>
                                                        <a:rPr kumimoji="1" lang="en-US" altLang="ko-KR" sz="3600" i="1">
                                                          <a:solidFill>
                                                            <a:srgbClr val="53585F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Spoqa Han Sans Neo Bold" panose="020B0500000000000000" pitchFamily="34" charset="-128"/>
                                                        </a:rPr>
                                                        <m:t>𝑖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d>
                                            </m:e>
                                          </m:func>
                                        </m:sup>
                                      </m:sSup>
                                    </m:num>
                                    <m:den>
                                      <m:sSup>
                                        <m:sSupPr>
                                          <m:ctrlPr>
                                            <a:rPr kumimoji="1" lang="en-US" altLang="ko-KR" sz="3600" i="1">
                                              <a:solidFill>
                                                <a:srgbClr val="53585F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kumimoji="1" lang="en-US" altLang="ko-KR" sz="3600" i="1">
                                              <a:solidFill>
                                                <a:srgbClr val="53585F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</a:rPr>
                                            <m:t>𝑒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begChr m:val="|"/>
                                              <m:endChr m:val="|"/>
                                              <m:ctrlPr>
                                                <a:rPr kumimoji="1" lang="en-US" altLang="ko-KR" sz="3600" i="1">
                                                  <a:solidFill>
                                                    <a:srgbClr val="53585F"/>
                                                  </a:solidFill>
                                                  <a:latin typeface="Cambria Math" panose="02040503050406030204" pitchFamily="18" charset="0"/>
                                                  <a:ea typeface="Spoqa Han Sans Neo Bold" panose="020B0500000000000000" pitchFamily="34" charset="-128"/>
                                                </a:rPr>
                                              </m:ctrlPr>
                                            </m:dPr>
                                            <m:e>
                                              <m:d>
                                                <m:dPr>
                                                  <m:begChr m:val="|"/>
                                                  <m:endChr m:val="|"/>
                                                  <m:ctrlPr>
                                                    <a:rPr kumimoji="1" lang="en-US" altLang="ko-KR" sz="3600" i="1">
                                                      <a:solidFill>
                                                        <a:srgbClr val="53585F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Spoqa Han Sans Neo Bold" panose="020B0500000000000000" pitchFamily="34" charset="-128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kumimoji="1" lang="en-US" altLang="ko-KR" sz="3600" i="1">
                                                          <a:solidFill>
                                                            <a:srgbClr val="53585F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Spoqa Han Sans Neo Bold" panose="020B0500000000000000" pitchFamily="34" charset="-128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kumimoji="1" lang="en-US" altLang="ko-KR" sz="3600" i="1">
                                                          <a:solidFill>
                                                            <a:srgbClr val="53585F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Spoqa Han Sans Neo Bold" panose="020B0500000000000000" pitchFamily="34" charset="-128"/>
                                                        </a:rPr>
                                                        <m:t>𝑥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kumimoji="1" lang="en-US" altLang="ko-KR" sz="3600" i="1">
                                                          <a:solidFill>
                                                            <a:srgbClr val="53585F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Spoqa Han Sans Neo Bold" panose="020B0500000000000000" pitchFamily="34" charset="-128"/>
                                                        </a:rPr>
                                                        <m:t>𝑖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d>
                                            </m:e>
                                          </m:d>
                                          <m:func>
                                            <m:funcPr>
                                              <m:ctrlPr>
                                                <a:rPr kumimoji="1" lang="en-US" altLang="ko-KR" sz="3600" i="1">
                                                  <a:solidFill>
                                                    <a:srgbClr val="53585F"/>
                                                  </a:solidFill>
                                                  <a:latin typeface="Cambria Math" panose="02040503050406030204" pitchFamily="18" charset="0"/>
                                                  <a:ea typeface="Spoqa Han Sans Neo Bold" panose="020B0500000000000000" pitchFamily="34" charset="-128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kumimoji="1" lang="en-US" altLang="ko-KR" sz="3600">
                                                  <a:solidFill>
                                                    <a:srgbClr val="53585F"/>
                                                  </a:solidFill>
                                                  <a:latin typeface="Cambria Math" panose="02040503050406030204" pitchFamily="18" charset="0"/>
                                                  <a:ea typeface="Spoqa Han Sans Neo Bold" panose="020B0500000000000000" pitchFamily="34" charset="-128"/>
                                                </a:rPr>
                                                <m:t>cos</m:t>
                                              </m:r>
                                            </m:fName>
                                            <m:e>
                                              <m:d>
                                                <m:dPr>
                                                  <m:ctrlPr>
                                                    <a:rPr kumimoji="1" lang="en-US" altLang="ko-KR" sz="3600" i="1">
                                                      <a:solidFill>
                                                        <a:srgbClr val="53585F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Spoqa Han Sans Neo Bold" panose="020B0500000000000000" pitchFamily="34" charset="-128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kumimoji="1" lang="en-US" altLang="ko-KR" sz="3600" i="1">
                                                          <a:solidFill>
                                                            <a:srgbClr val="53585F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Spoqa Han Sans Neo Bold" panose="020B0500000000000000" pitchFamily="34" charset="-128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kumimoji="1" lang="en-US" altLang="ko-KR" sz="3600" i="1" smtClean="0">
                                                          <a:solidFill>
                                                            <a:srgbClr val="ED234B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Spoqa Han Sans Neo Bold" panose="020B0500000000000000" pitchFamily="34" charset="-128"/>
                                                        </a:rPr>
                                                        <m:t>𝑚</m:t>
                                                      </m:r>
                                                      <m:r>
                                                        <a:rPr kumimoji="1" lang="en-US" altLang="ko-KR" sz="3600" i="1">
                                                          <a:solidFill>
                                                            <a:srgbClr val="53585F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Spoqa Han Sans Neo Bold" panose="020B0500000000000000" pitchFamily="34" charset="-128"/>
                                                        </a:rPr>
                                                        <m:t>𝜃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kumimoji="1" lang="en-US" altLang="ko-KR" sz="3600" i="1">
                                                          <a:solidFill>
                                                            <a:srgbClr val="53585F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Spoqa Han Sans Neo Bold" panose="020B0500000000000000" pitchFamily="34" charset="-128"/>
                                                        </a:rPr>
                                                        <m:t>𝑗</m:t>
                                                      </m:r>
                                                      <m:r>
                                                        <a:rPr kumimoji="1" lang="en-US" altLang="ko-KR" sz="3600" i="1">
                                                          <a:solidFill>
                                                            <a:srgbClr val="53585F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Spoqa Han Sans Neo Bold" panose="020B0500000000000000" pitchFamily="34" charset="-128"/>
                                                        </a:rPr>
                                                        <m:t>, </m:t>
                                                      </m:r>
                                                      <m:r>
                                                        <a:rPr kumimoji="1" lang="en-US" altLang="ko-KR" sz="3600" i="1">
                                                          <a:solidFill>
                                                            <a:srgbClr val="53585F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Spoqa Han Sans Neo Bold" panose="020B0500000000000000" pitchFamily="34" charset="-128"/>
                                                        </a:rPr>
                                                        <m:t>𝑖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d>
                                            </m:e>
                                          </m:func>
                                        </m:sup>
                                      </m:sSup>
                                      <m:r>
                                        <a:rPr kumimoji="1" lang="en-US" altLang="ko-KR" sz="3600" b="0" i="1" smtClean="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  <m:t>+</m:t>
                                      </m:r>
                                      <m:nary>
                                        <m:naryPr>
                                          <m:chr m:val="∑"/>
                                          <m:supHide m:val="on"/>
                                          <m:ctrlPr>
                                            <a:rPr kumimoji="1" lang="en-US" altLang="ko-KR" sz="3600" i="1">
                                              <a:solidFill>
                                                <a:srgbClr val="53585F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a:rPr kumimoji="1" lang="en-US" altLang="ko-KR" sz="3600" i="1">
                                              <a:solidFill>
                                                <a:srgbClr val="53585F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</a:rPr>
                                            <m:t>𝑗</m:t>
                                          </m:r>
                                          <m:r>
                                            <a:rPr kumimoji="1" lang="en-US" altLang="ko-KR" sz="3600" b="0" i="1" smtClean="0">
                                              <a:solidFill>
                                                <a:srgbClr val="53585F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</a:rPr>
                                            <m:t>≠</m:t>
                                          </m:r>
                                          <m:sSub>
                                            <m:sSubPr>
                                              <m:ctrlPr>
                                                <a:rPr kumimoji="1" lang="en-US" altLang="ko-KR" sz="3600" b="0" i="1" smtClean="0">
                                                  <a:solidFill>
                                                    <a:srgbClr val="53585F"/>
                                                  </a:solidFill>
                                                  <a:latin typeface="Cambria Math" panose="02040503050406030204" pitchFamily="18" charset="0"/>
                                                  <a:ea typeface="Spoqa Han Sans Neo Bold" panose="020B0500000000000000" pitchFamily="34" charset="-128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1" lang="en-US" altLang="ko-KR" sz="3600" b="0" i="1" smtClean="0">
                                                  <a:solidFill>
                                                    <a:srgbClr val="53585F"/>
                                                  </a:solidFill>
                                                  <a:latin typeface="Cambria Math" panose="02040503050406030204" pitchFamily="18" charset="0"/>
                                                  <a:ea typeface="Spoqa Han Sans Neo Bold" panose="020B0500000000000000" pitchFamily="34" charset="-128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1" lang="en-US" altLang="ko-KR" sz="3600" b="0" i="1" smtClean="0">
                                                  <a:solidFill>
                                                    <a:srgbClr val="53585F"/>
                                                  </a:solidFill>
                                                  <a:latin typeface="Cambria Math" panose="02040503050406030204" pitchFamily="18" charset="0"/>
                                                  <a:ea typeface="Spoqa Han Sans Neo Bold" panose="020B0500000000000000" pitchFamily="34" charset="-128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sub>
                                        <m:sup/>
                                        <m:e>
                                          <m:sSup>
                                            <m:sSupPr>
                                              <m:ctrlPr>
                                                <a:rPr kumimoji="1" lang="en-US" altLang="ko-KR" sz="3600" i="1">
                                                  <a:solidFill>
                                                    <a:srgbClr val="53585F"/>
                                                  </a:solidFill>
                                                  <a:latin typeface="Cambria Math" panose="02040503050406030204" pitchFamily="18" charset="0"/>
                                                  <a:ea typeface="Spoqa Han Sans Neo Bold" panose="020B0500000000000000" pitchFamily="34" charset="-128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kumimoji="1" lang="en-US" altLang="ko-KR" sz="3600" i="1">
                                                  <a:solidFill>
                                                    <a:srgbClr val="53585F"/>
                                                  </a:solidFill>
                                                  <a:latin typeface="Cambria Math" panose="02040503050406030204" pitchFamily="18" charset="0"/>
                                                  <a:ea typeface="Spoqa Han Sans Neo Bold" panose="020B0500000000000000" pitchFamily="34" charset="-128"/>
                                                </a:rPr>
                                                <m:t>𝑒</m:t>
                                              </m:r>
                                            </m:e>
                                            <m:sup>
                                              <m:d>
                                                <m:dPr>
                                                  <m:begChr m:val="|"/>
                                                  <m:endChr m:val="|"/>
                                                  <m:ctrlPr>
                                                    <a:rPr kumimoji="1" lang="en-US" altLang="ko-KR" sz="3600" i="1">
                                                      <a:solidFill>
                                                        <a:srgbClr val="53585F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Spoqa Han Sans Neo Bold" panose="020B0500000000000000" pitchFamily="34" charset="-128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d>
                                                    <m:dPr>
                                                      <m:begChr m:val="|"/>
                                                      <m:endChr m:val="|"/>
                                                      <m:ctrlPr>
                                                        <a:rPr kumimoji="1" lang="en-US" altLang="ko-KR" sz="3600" i="1">
                                                          <a:solidFill>
                                                            <a:srgbClr val="53585F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Spoqa Han Sans Neo Bold" panose="020B0500000000000000" pitchFamily="34" charset="-128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sSub>
                                                        <m:sSubPr>
                                                          <m:ctrlPr>
                                                            <a:rPr kumimoji="1" lang="en-US" altLang="ko-KR" sz="3600" i="1">
                                                              <a:solidFill>
                                                                <a:srgbClr val="53585F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Spoqa Han Sans Neo Bold" panose="020B0500000000000000" pitchFamily="34" charset="-128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kumimoji="1" lang="en-US" altLang="ko-KR" sz="3600" i="1">
                                                              <a:solidFill>
                                                                <a:srgbClr val="53585F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Spoqa Han Sans Neo Bold" panose="020B0500000000000000" pitchFamily="34" charset="-128"/>
                                                            </a:rPr>
                                                            <m:t>𝑥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kumimoji="1" lang="en-US" altLang="ko-KR" sz="3600" i="1">
                                                              <a:solidFill>
                                                                <a:srgbClr val="53585F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Spoqa Han Sans Neo Bold" panose="020B0500000000000000" pitchFamily="34" charset="-128"/>
                                                            </a:rPr>
                                                            <m:t>𝑖</m:t>
                                                          </m:r>
                                                        </m:sub>
                                                      </m:sSub>
                                                    </m:e>
                                                  </m:d>
                                                </m:e>
                                              </m:d>
                                              <m:func>
                                                <m:funcPr>
                                                  <m:ctrlPr>
                                                    <a:rPr kumimoji="1" lang="en-US" altLang="ko-KR" sz="3600" i="1">
                                                      <a:solidFill>
                                                        <a:srgbClr val="53585F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Spoqa Han Sans Neo Bold" panose="020B0500000000000000" pitchFamily="34" charset="-128"/>
                                                    </a:rPr>
                                                  </m:ctrlPr>
                                                </m:funcPr>
                                                <m:fName>
                                                  <m:r>
                                                    <m:rPr>
                                                      <m:sty m:val="p"/>
                                                    </m:rPr>
                                                    <a:rPr kumimoji="1" lang="en-US" altLang="ko-KR" sz="3600">
                                                      <a:solidFill>
                                                        <a:srgbClr val="53585F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Spoqa Han Sans Neo Bold" panose="020B0500000000000000" pitchFamily="34" charset="-128"/>
                                                    </a:rPr>
                                                    <m:t>cos</m:t>
                                                  </m:r>
                                                </m:fName>
                                                <m:e>
                                                  <m:d>
                                                    <m:dPr>
                                                      <m:ctrlPr>
                                                        <a:rPr kumimoji="1" lang="en-US" altLang="ko-KR" sz="3600" i="1">
                                                          <a:solidFill>
                                                            <a:srgbClr val="53585F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Spoqa Han Sans Neo Bold" panose="020B0500000000000000" pitchFamily="34" charset="-128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sSub>
                                                        <m:sSubPr>
                                                          <m:ctrlPr>
                                                            <a:rPr kumimoji="1" lang="en-US" altLang="ko-KR" sz="3600" i="1">
                                                              <a:solidFill>
                                                                <a:srgbClr val="53585F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Spoqa Han Sans Neo Bold" panose="020B0500000000000000" pitchFamily="34" charset="-128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kumimoji="1" lang="en-US" altLang="ko-KR" sz="3600" i="1">
                                                              <a:solidFill>
                                                                <a:srgbClr val="53585F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Spoqa Han Sans Neo Bold" panose="020B0500000000000000" pitchFamily="34" charset="-128"/>
                                                            </a:rPr>
                                                            <m:t>𝜃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kumimoji="1" lang="en-US" altLang="ko-KR" sz="3600" i="1">
                                                              <a:solidFill>
                                                                <a:srgbClr val="53585F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Spoqa Han Sans Neo Bold" panose="020B0500000000000000" pitchFamily="34" charset="-128"/>
                                                            </a:rPr>
                                                            <m:t>𝑗</m:t>
                                                          </m:r>
                                                          <m:r>
                                                            <a:rPr kumimoji="1" lang="en-US" altLang="ko-KR" sz="3600" i="1">
                                                              <a:solidFill>
                                                                <a:srgbClr val="53585F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Spoqa Han Sans Neo Bold" panose="020B0500000000000000" pitchFamily="34" charset="-128"/>
                                                            </a:rPr>
                                                            <m:t>, </m:t>
                                                          </m:r>
                                                          <m:r>
                                                            <a:rPr kumimoji="1" lang="en-US" altLang="ko-KR" sz="3600" i="1">
                                                              <a:solidFill>
                                                                <a:srgbClr val="53585F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Spoqa Han Sans Neo Bold" panose="020B0500000000000000" pitchFamily="34" charset="-128"/>
                                                            </a:rPr>
                                                            <m:t>𝑖</m:t>
                                                          </m:r>
                                                        </m:sub>
                                                      </m:sSub>
                                                    </m:e>
                                                  </m:d>
                                                </m:e>
                                              </m:func>
                                            </m:sup>
                                          </m:sSup>
                                        </m:e>
                                      </m:nary>
                                    </m:den>
                                  </m:f>
                                </m:e>
                              </m:d>
                            </m:e>
                          </m:func>
                        </m:e>
                      </m:nary>
                    </m:oMath>
                    <m:oMath xmlns:m="http://schemas.openxmlformats.org/officeDocument/2006/math">
                      <m:sSup>
                        <m:sSupPr>
                          <m:ctrlPr>
                            <a:rPr kumimoji="1" lang="en-US" altLang="ko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sSupPr>
                        <m:e>
                          <m:r>
                            <a:rPr kumimoji="1" lang="en-US" altLang="ko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𝐿</m:t>
                          </m:r>
                        </m:e>
                        <m:sup>
                          <m:r>
                            <a:rPr kumimoji="1" lang="en-US" altLang="ko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𝐿𝑎𝑟𝑔𝑒</m:t>
                          </m:r>
                          <m:r>
                            <a:rPr kumimoji="1" lang="en-US" altLang="ko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−</m:t>
                          </m:r>
                          <m:r>
                            <a:rPr kumimoji="1" lang="en-US" altLang="ko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𝑀𝑎𝑟𝑔𝑖𝑛</m:t>
                          </m:r>
                          <m:r>
                            <a:rPr kumimoji="1" lang="en-US" altLang="ko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−</m:t>
                          </m:r>
                          <m:r>
                            <a:rPr kumimoji="1" lang="en-US" altLang="ko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𝐶𝑜𝑠𝑖𝑛𝑒</m:t>
                          </m:r>
                        </m:sup>
                      </m:sSup>
                      <m:r>
                        <a:rPr kumimoji="1" lang="en-US" altLang="ko-KR" sz="36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=</m:t>
                      </m:r>
                      <m:r>
                        <a:rPr kumimoji="1" lang="en-US" altLang="ko-KR" sz="3600" i="1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−</m:t>
                      </m:r>
                      <m:nary>
                        <m:naryPr>
                          <m:chr m:val="∑"/>
                          <m:supHide m:val="on"/>
                          <m:ctrlPr>
                            <a:rPr kumimoji="1" lang="en-US" altLang="ko-KR" sz="36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naryPr>
                        <m:sub>
                          <m:r>
                            <a:rPr kumimoji="1" lang="en-US" altLang="ko-KR" sz="36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𝑖</m:t>
                          </m:r>
                        </m:sub>
                        <m:sup/>
                        <m:e>
                          <m:func>
                            <m:funcPr>
                              <m:ctrlPr>
                                <a:rPr kumimoji="1" lang="en-US" altLang="ko-KR" sz="36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ko-KR" sz="360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kumimoji="1" lang="en-US" altLang="ko-KR" sz="36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kumimoji="1" lang="en-US" altLang="ko-KR" sz="3600" i="1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kumimoji="1" lang="en-US" altLang="ko-KR" sz="3600" i="1">
                                              <a:solidFill>
                                                <a:srgbClr val="53585F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kumimoji="1" lang="en-US" altLang="ko-KR" sz="3600" i="1">
                                              <a:solidFill>
                                                <a:srgbClr val="53585F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</a:rPr>
                                            <m:t>𝑒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begChr m:val="|"/>
                                              <m:endChr m:val="|"/>
                                              <m:ctrlPr>
                                                <a:rPr kumimoji="1" lang="en-US" altLang="ko-KR" sz="3600" i="1">
                                                  <a:solidFill>
                                                    <a:srgbClr val="53585F"/>
                                                  </a:solidFill>
                                                  <a:latin typeface="Cambria Math" panose="02040503050406030204" pitchFamily="18" charset="0"/>
                                                  <a:ea typeface="Spoqa Han Sans Neo Bold" panose="020B0500000000000000" pitchFamily="34" charset="-128"/>
                                                </a:rPr>
                                              </m:ctrlPr>
                                            </m:dPr>
                                            <m:e>
                                              <m:d>
                                                <m:dPr>
                                                  <m:begChr m:val="|"/>
                                                  <m:endChr m:val="|"/>
                                                  <m:ctrlPr>
                                                    <a:rPr kumimoji="1" lang="en-US" altLang="ko-KR" sz="3600" i="1">
                                                      <a:solidFill>
                                                        <a:srgbClr val="53585F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Spoqa Han Sans Neo Bold" panose="020B0500000000000000" pitchFamily="34" charset="-128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kumimoji="1" lang="en-US" altLang="ko-KR" sz="3600" i="1">
                                                          <a:solidFill>
                                                            <a:srgbClr val="53585F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Spoqa Han Sans Neo Bold" panose="020B0500000000000000" pitchFamily="34" charset="-128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kumimoji="1" lang="en-US" altLang="ko-KR" sz="3600" i="1">
                                                          <a:solidFill>
                                                            <a:srgbClr val="53585F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Spoqa Han Sans Neo Bold" panose="020B0500000000000000" pitchFamily="34" charset="-128"/>
                                                        </a:rPr>
                                                        <m:t>𝑥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kumimoji="1" lang="en-US" altLang="ko-KR" sz="3600" i="1">
                                                          <a:solidFill>
                                                            <a:srgbClr val="53585F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Spoqa Han Sans Neo Bold" panose="020B0500000000000000" pitchFamily="34" charset="-128"/>
                                                        </a:rPr>
                                                        <m:t>𝑖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d>
                                            </m:e>
                                          </m:d>
                                          <m:func>
                                            <m:funcPr>
                                              <m:ctrlPr>
                                                <a:rPr kumimoji="1" lang="en-US" altLang="ko-KR" sz="3600" i="1">
                                                  <a:solidFill>
                                                    <a:srgbClr val="53585F"/>
                                                  </a:solidFill>
                                                  <a:latin typeface="Cambria Math" panose="02040503050406030204" pitchFamily="18" charset="0"/>
                                                  <a:ea typeface="Spoqa Han Sans Neo Bold" panose="020B0500000000000000" pitchFamily="34" charset="-128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kumimoji="1" lang="en-US" altLang="ko-KR" sz="3600">
                                                  <a:solidFill>
                                                    <a:srgbClr val="53585F"/>
                                                  </a:solidFill>
                                                  <a:latin typeface="Cambria Math" panose="02040503050406030204" pitchFamily="18" charset="0"/>
                                                  <a:ea typeface="Spoqa Han Sans Neo Bold" panose="020B0500000000000000" pitchFamily="34" charset="-128"/>
                                                </a:rPr>
                                                <m:t>cos</m:t>
                                              </m:r>
                                            </m:fName>
                                            <m:e>
                                              <m:d>
                                                <m:dPr>
                                                  <m:ctrlPr>
                                                    <a:rPr kumimoji="1" lang="en-US" altLang="ko-KR" sz="3600" i="1">
                                                      <a:solidFill>
                                                        <a:srgbClr val="53585F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Spoqa Han Sans Neo Bold" panose="020B0500000000000000" pitchFamily="34" charset="-128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kumimoji="1" lang="en-US" altLang="ko-KR" sz="3600" i="1">
                                                          <a:solidFill>
                                                            <a:srgbClr val="53585F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Spoqa Han Sans Neo Bold" panose="020B0500000000000000" pitchFamily="34" charset="-128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kumimoji="1" lang="en-US" altLang="ko-KR" sz="3600" i="1">
                                                          <a:solidFill>
                                                            <a:srgbClr val="53585F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Spoqa Han Sans Neo Bold" panose="020B0500000000000000" pitchFamily="34" charset="-128"/>
                                                        </a:rPr>
                                                        <m:t>𝜃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kumimoji="1" lang="en-US" altLang="ko-KR" sz="3600" i="1">
                                                          <a:solidFill>
                                                            <a:srgbClr val="53585F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Spoqa Han Sans Neo Bold" panose="020B0500000000000000" pitchFamily="34" charset="-128"/>
                                                        </a:rPr>
                                                        <m:t>𝑗</m:t>
                                                      </m:r>
                                                      <m:r>
                                                        <a:rPr kumimoji="1" lang="en-US" altLang="ko-KR" sz="3600" i="1">
                                                          <a:solidFill>
                                                            <a:srgbClr val="53585F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Spoqa Han Sans Neo Bold" panose="020B0500000000000000" pitchFamily="34" charset="-128"/>
                                                        </a:rPr>
                                                        <m:t>, </m:t>
                                                      </m:r>
                                                      <m:r>
                                                        <a:rPr kumimoji="1" lang="en-US" altLang="ko-KR" sz="3600" i="1">
                                                          <a:solidFill>
                                                            <a:srgbClr val="53585F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Spoqa Han Sans Neo Bold" panose="020B0500000000000000" pitchFamily="34" charset="-128"/>
                                                        </a:rPr>
                                                        <m:t>𝑖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d>
                                            </m:e>
                                          </m:func>
                                          <m:r>
                                            <a:rPr kumimoji="1" lang="en-US" altLang="ko-KR" sz="3600" b="0" i="1" smtClean="0">
                                              <a:solidFill>
                                                <a:srgbClr val="53585F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</a:rPr>
                                            <m:t>−</m:t>
                                          </m:r>
                                          <m:r>
                                            <a:rPr kumimoji="1" lang="en-US" altLang="ko-KR" sz="3600" i="1">
                                              <a:solidFill>
                                                <a:srgbClr val="ED234B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</a:rPr>
                                            <m:t>𝑚</m:t>
                                          </m:r>
                                        </m:sup>
                                      </m:sSup>
                                    </m:num>
                                    <m:den>
                                      <m:sSup>
                                        <m:sSupPr>
                                          <m:ctrlPr>
                                            <a:rPr kumimoji="1" lang="en-US" altLang="ko-KR" sz="3600" i="1">
                                              <a:solidFill>
                                                <a:srgbClr val="53585F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kumimoji="1" lang="en-US" altLang="ko-KR" sz="3600" i="1">
                                              <a:solidFill>
                                                <a:srgbClr val="53585F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</a:rPr>
                                            <m:t>𝑒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begChr m:val="|"/>
                                              <m:endChr m:val="|"/>
                                              <m:ctrlPr>
                                                <a:rPr kumimoji="1" lang="en-US" altLang="ko-KR" sz="3600" i="1">
                                                  <a:solidFill>
                                                    <a:srgbClr val="53585F"/>
                                                  </a:solidFill>
                                                  <a:latin typeface="Cambria Math" panose="02040503050406030204" pitchFamily="18" charset="0"/>
                                                  <a:ea typeface="Spoqa Han Sans Neo Bold" panose="020B0500000000000000" pitchFamily="34" charset="-128"/>
                                                </a:rPr>
                                              </m:ctrlPr>
                                            </m:dPr>
                                            <m:e>
                                              <m:d>
                                                <m:dPr>
                                                  <m:begChr m:val="|"/>
                                                  <m:endChr m:val="|"/>
                                                  <m:ctrlPr>
                                                    <a:rPr kumimoji="1" lang="en-US" altLang="ko-KR" sz="3600" i="1">
                                                      <a:solidFill>
                                                        <a:srgbClr val="53585F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Spoqa Han Sans Neo Bold" panose="020B0500000000000000" pitchFamily="34" charset="-128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kumimoji="1" lang="en-US" altLang="ko-KR" sz="3600" i="1">
                                                          <a:solidFill>
                                                            <a:srgbClr val="53585F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Spoqa Han Sans Neo Bold" panose="020B0500000000000000" pitchFamily="34" charset="-128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kumimoji="1" lang="en-US" altLang="ko-KR" sz="3600" i="1">
                                                          <a:solidFill>
                                                            <a:srgbClr val="53585F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Spoqa Han Sans Neo Bold" panose="020B0500000000000000" pitchFamily="34" charset="-128"/>
                                                        </a:rPr>
                                                        <m:t>𝑥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kumimoji="1" lang="en-US" altLang="ko-KR" sz="3600" i="1">
                                                          <a:solidFill>
                                                            <a:srgbClr val="53585F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Spoqa Han Sans Neo Bold" panose="020B0500000000000000" pitchFamily="34" charset="-128"/>
                                                        </a:rPr>
                                                        <m:t>𝑖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d>
                                            </m:e>
                                          </m:d>
                                          <m:func>
                                            <m:funcPr>
                                              <m:ctrlPr>
                                                <a:rPr kumimoji="1" lang="en-US" altLang="ko-KR" sz="3600" i="1">
                                                  <a:solidFill>
                                                    <a:srgbClr val="53585F"/>
                                                  </a:solidFill>
                                                  <a:latin typeface="Cambria Math" panose="02040503050406030204" pitchFamily="18" charset="0"/>
                                                  <a:ea typeface="Spoqa Han Sans Neo Bold" panose="020B0500000000000000" pitchFamily="34" charset="-128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kumimoji="1" lang="en-US" altLang="ko-KR" sz="3600">
                                                  <a:solidFill>
                                                    <a:srgbClr val="53585F"/>
                                                  </a:solidFill>
                                                  <a:latin typeface="Cambria Math" panose="02040503050406030204" pitchFamily="18" charset="0"/>
                                                  <a:ea typeface="Spoqa Han Sans Neo Bold" panose="020B0500000000000000" pitchFamily="34" charset="-128"/>
                                                </a:rPr>
                                                <m:t>cos</m:t>
                                              </m:r>
                                            </m:fName>
                                            <m:e>
                                              <m:d>
                                                <m:dPr>
                                                  <m:ctrlPr>
                                                    <a:rPr kumimoji="1" lang="en-US" altLang="ko-KR" sz="3600" i="1">
                                                      <a:solidFill>
                                                        <a:srgbClr val="53585F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Spoqa Han Sans Neo Bold" panose="020B0500000000000000" pitchFamily="34" charset="-128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kumimoji="1" lang="en-US" altLang="ko-KR" sz="3600" i="1">
                                                          <a:solidFill>
                                                            <a:srgbClr val="53585F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Spoqa Han Sans Neo Bold" panose="020B0500000000000000" pitchFamily="34" charset="-128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kumimoji="1" lang="en-US" altLang="ko-KR" sz="3600" i="1">
                                                          <a:solidFill>
                                                            <a:srgbClr val="53585F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Spoqa Han Sans Neo Bold" panose="020B0500000000000000" pitchFamily="34" charset="-128"/>
                                                        </a:rPr>
                                                        <m:t>𝜃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kumimoji="1" lang="en-US" altLang="ko-KR" sz="3600" i="1">
                                                          <a:solidFill>
                                                            <a:srgbClr val="53585F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Spoqa Han Sans Neo Bold" panose="020B0500000000000000" pitchFamily="34" charset="-128"/>
                                                        </a:rPr>
                                                        <m:t>𝑗</m:t>
                                                      </m:r>
                                                      <m:r>
                                                        <a:rPr kumimoji="1" lang="en-US" altLang="ko-KR" sz="3600" i="1">
                                                          <a:solidFill>
                                                            <a:srgbClr val="53585F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Spoqa Han Sans Neo Bold" panose="020B0500000000000000" pitchFamily="34" charset="-128"/>
                                                        </a:rPr>
                                                        <m:t>, </m:t>
                                                      </m:r>
                                                      <m:r>
                                                        <a:rPr kumimoji="1" lang="en-US" altLang="ko-KR" sz="3600" i="1">
                                                          <a:solidFill>
                                                            <a:srgbClr val="53585F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Spoqa Han Sans Neo Bold" panose="020B0500000000000000" pitchFamily="34" charset="-128"/>
                                                        </a:rPr>
                                                        <m:t>𝑖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d>
                                            </m:e>
                                          </m:func>
                                          <m:r>
                                            <a:rPr kumimoji="1" lang="en-US" altLang="ko-KR" sz="3600" i="1">
                                              <a:solidFill>
                                                <a:srgbClr val="53585F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</a:rPr>
                                            <m:t>−</m:t>
                                          </m:r>
                                          <m:r>
                                            <a:rPr kumimoji="1" lang="en-US" altLang="ko-KR" sz="3600" i="1">
                                              <a:solidFill>
                                                <a:srgbClr val="ED234B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</a:rPr>
                                            <m:t>𝑚</m:t>
                                          </m:r>
                                        </m:sup>
                                      </m:sSup>
                                      <m:r>
                                        <a:rPr kumimoji="1" lang="en-US" altLang="ko-KR" sz="3600" i="1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  <m:t>+</m:t>
                                      </m:r>
                                      <m:nary>
                                        <m:naryPr>
                                          <m:chr m:val="∑"/>
                                          <m:supHide m:val="on"/>
                                          <m:ctrlPr>
                                            <a:rPr kumimoji="1" lang="en-US" altLang="ko-KR" sz="3600" i="1">
                                              <a:solidFill>
                                                <a:srgbClr val="53585F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a:rPr kumimoji="1" lang="en-US" altLang="ko-KR" sz="3600" i="1">
                                              <a:solidFill>
                                                <a:srgbClr val="53585F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</a:rPr>
                                            <m:t>𝑗</m:t>
                                          </m:r>
                                          <m:r>
                                            <a:rPr kumimoji="1" lang="en-US" altLang="ko-KR" sz="3600" i="1">
                                              <a:solidFill>
                                                <a:srgbClr val="53585F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</a:rPr>
                                            <m:t>≠</m:t>
                                          </m:r>
                                          <m:sSub>
                                            <m:sSubPr>
                                              <m:ctrlPr>
                                                <a:rPr kumimoji="1" lang="en-US" altLang="ko-KR" sz="3600" i="1">
                                                  <a:solidFill>
                                                    <a:srgbClr val="53585F"/>
                                                  </a:solidFill>
                                                  <a:latin typeface="Cambria Math" panose="02040503050406030204" pitchFamily="18" charset="0"/>
                                                  <a:ea typeface="Spoqa Han Sans Neo Bold" panose="020B0500000000000000" pitchFamily="34" charset="-128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1" lang="en-US" altLang="ko-KR" sz="3600" i="1">
                                                  <a:solidFill>
                                                    <a:srgbClr val="53585F"/>
                                                  </a:solidFill>
                                                  <a:latin typeface="Cambria Math" panose="02040503050406030204" pitchFamily="18" charset="0"/>
                                                  <a:ea typeface="Spoqa Han Sans Neo Bold" panose="020B0500000000000000" pitchFamily="34" charset="-128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1" lang="en-US" altLang="ko-KR" sz="3600" i="1">
                                                  <a:solidFill>
                                                    <a:srgbClr val="53585F"/>
                                                  </a:solidFill>
                                                  <a:latin typeface="Cambria Math" panose="02040503050406030204" pitchFamily="18" charset="0"/>
                                                  <a:ea typeface="Spoqa Han Sans Neo Bold" panose="020B0500000000000000" pitchFamily="34" charset="-128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sub>
                                        <m:sup/>
                                        <m:e>
                                          <m:sSup>
                                            <m:sSupPr>
                                              <m:ctrlPr>
                                                <a:rPr kumimoji="1" lang="en-US" altLang="ko-KR" sz="3600" i="1">
                                                  <a:solidFill>
                                                    <a:srgbClr val="53585F"/>
                                                  </a:solidFill>
                                                  <a:latin typeface="Cambria Math" panose="02040503050406030204" pitchFamily="18" charset="0"/>
                                                  <a:ea typeface="Spoqa Han Sans Neo Bold" panose="020B0500000000000000" pitchFamily="34" charset="-128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kumimoji="1" lang="en-US" altLang="ko-KR" sz="3600" i="1">
                                                  <a:solidFill>
                                                    <a:srgbClr val="53585F"/>
                                                  </a:solidFill>
                                                  <a:latin typeface="Cambria Math" panose="02040503050406030204" pitchFamily="18" charset="0"/>
                                                  <a:ea typeface="Spoqa Han Sans Neo Bold" panose="020B0500000000000000" pitchFamily="34" charset="-128"/>
                                                </a:rPr>
                                                <m:t>𝑒</m:t>
                                              </m:r>
                                            </m:e>
                                            <m:sup>
                                              <m:d>
                                                <m:dPr>
                                                  <m:begChr m:val="|"/>
                                                  <m:endChr m:val="|"/>
                                                  <m:ctrlPr>
                                                    <a:rPr kumimoji="1" lang="en-US" altLang="ko-KR" sz="3600" i="1">
                                                      <a:solidFill>
                                                        <a:srgbClr val="53585F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Spoqa Han Sans Neo Bold" panose="020B0500000000000000" pitchFamily="34" charset="-128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d>
                                                    <m:dPr>
                                                      <m:begChr m:val="|"/>
                                                      <m:endChr m:val="|"/>
                                                      <m:ctrlPr>
                                                        <a:rPr kumimoji="1" lang="en-US" altLang="ko-KR" sz="3600" i="1">
                                                          <a:solidFill>
                                                            <a:srgbClr val="53585F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Spoqa Han Sans Neo Bold" panose="020B0500000000000000" pitchFamily="34" charset="-128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sSub>
                                                        <m:sSubPr>
                                                          <m:ctrlPr>
                                                            <a:rPr kumimoji="1" lang="en-US" altLang="ko-KR" sz="3600" i="1">
                                                              <a:solidFill>
                                                                <a:srgbClr val="53585F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Spoqa Han Sans Neo Bold" panose="020B0500000000000000" pitchFamily="34" charset="-128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kumimoji="1" lang="en-US" altLang="ko-KR" sz="3600" i="1">
                                                              <a:solidFill>
                                                                <a:srgbClr val="53585F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Spoqa Han Sans Neo Bold" panose="020B0500000000000000" pitchFamily="34" charset="-128"/>
                                                            </a:rPr>
                                                            <m:t>𝑥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kumimoji="1" lang="en-US" altLang="ko-KR" sz="3600" i="1">
                                                              <a:solidFill>
                                                                <a:srgbClr val="53585F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Spoqa Han Sans Neo Bold" panose="020B0500000000000000" pitchFamily="34" charset="-128"/>
                                                            </a:rPr>
                                                            <m:t>𝑖</m:t>
                                                          </m:r>
                                                        </m:sub>
                                                      </m:sSub>
                                                    </m:e>
                                                  </m:d>
                                                </m:e>
                                              </m:d>
                                              <m:func>
                                                <m:funcPr>
                                                  <m:ctrlPr>
                                                    <a:rPr kumimoji="1" lang="en-US" altLang="ko-KR" sz="3600" i="1">
                                                      <a:solidFill>
                                                        <a:srgbClr val="53585F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Spoqa Han Sans Neo Bold" panose="020B0500000000000000" pitchFamily="34" charset="-128"/>
                                                    </a:rPr>
                                                  </m:ctrlPr>
                                                </m:funcPr>
                                                <m:fName>
                                                  <m:r>
                                                    <m:rPr>
                                                      <m:sty m:val="p"/>
                                                    </m:rPr>
                                                    <a:rPr kumimoji="1" lang="en-US" altLang="ko-KR" sz="3600">
                                                      <a:solidFill>
                                                        <a:srgbClr val="53585F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Spoqa Han Sans Neo Bold" panose="020B0500000000000000" pitchFamily="34" charset="-128"/>
                                                    </a:rPr>
                                                    <m:t>cos</m:t>
                                                  </m:r>
                                                </m:fName>
                                                <m:e>
                                                  <m:d>
                                                    <m:dPr>
                                                      <m:ctrlPr>
                                                        <a:rPr kumimoji="1" lang="en-US" altLang="ko-KR" sz="3600" i="1">
                                                          <a:solidFill>
                                                            <a:srgbClr val="53585F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Spoqa Han Sans Neo Bold" panose="020B0500000000000000" pitchFamily="34" charset="-128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sSub>
                                                        <m:sSubPr>
                                                          <m:ctrlPr>
                                                            <a:rPr kumimoji="1" lang="en-US" altLang="ko-KR" sz="3600" i="1">
                                                              <a:solidFill>
                                                                <a:srgbClr val="53585F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Spoqa Han Sans Neo Bold" panose="020B0500000000000000" pitchFamily="34" charset="-128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kumimoji="1" lang="en-US" altLang="ko-KR" sz="3600" i="1">
                                                              <a:solidFill>
                                                                <a:srgbClr val="53585F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Spoqa Han Sans Neo Bold" panose="020B0500000000000000" pitchFamily="34" charset="-128"/>
                                                            </a:rPr>
                                                            <m:t>𝜃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kumimoji="1" lang="en-US" altLang="ko-KR" sz="3600" i="1">
                                                              <a:solidFill>
                                                                <a:srgbClr val="53585F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Spoqa Han Sans Neo Bold" panose="020B0500000000000000" pitchFamily="34" charset="-128"/>
                                                            </a:rPr>
                                                            <m:t>𝑗</m:t>
                                                          </m:r>
                                                          <m:r>
                                                            <a:rPr kumimoji="1" lang="en-US" altLang="ko-KR" sz="3600" i="1">
                                                              <a:solidFill>
                                                                <a:srgbClr val="53585F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Spoqa Han Sans Neo Bold" panose="020B0500000000000000" pitchFamily="34" charset="-128"/>
                                                            </a:rPr>
                                                            <m:t>, </m:t>
                                                          </m:r>
                                                          <m:r>
                                                            <a:rPr kumimoji="1" lang="en-US" altLang="ko-KR" sz="3600" i="1">
                                                              <a:solidFill>
                                                                <a:srgbClr val="53585F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Spoqa Han Sans Neo Bold" panose="020B0500000000000000" pitchFamily="34" charset="-128"/>
                                                            </a:rPr>
                                                            <m:t>𝑖</m:t>
                                                          </m:r>
                                                        </m:sub>
                                                      </m:sSub>
                                                    </m:e>
                                                  </m:d>
                                                </m:e>
                                              </m:func>
                                            </m:sup>
                                          </m:sSup>
                                        </m:e>
                                      </m:nary>
                                    </m:den>
                                  </m:f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kumimoji="1" lang="ko-Kore-KR" altLang="en-US" sz="36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EB2810B-3A30-0B40-BA4A-D8DE18CCF4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1768" y="3378880"/>
                <a:ext cx="20538874" cy="8970789"/>
              </a:xfrm>
              <a:prstGeom prst="rect">
                <a:avLst/>
              </a:prstGeom>
              <a:blipFill>
                <a:blip r:embed="rId4"/>
                <a:stretch>
                  <a:fillRect l="-803" b="-29096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직사각형 13">
            <a:extLst>
              <a:ext uri="{FF2B5EF4-FFF2-40B4-BE49-F238E27FC236}">
                <a16:creationId xmlns:a16="http://schemas.microsoft.com/office/drawing/2014/main" id="{253C2FD0-8598-1942-9FD2-945894BB070C}"/>
              </a:ext>
            </a:extLst>
          </p:cNvPr>
          <p:cNvSpPr/>
          <p:nvPr/>
        </p:nvSpPr>
        <p:spPr>
          <a:xfrm>
            <a:off x="1921768" y="12709669"/>
            <a:ext cx="1813583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Wang, Hao, et al. "</a:t>
            </a:r>
            <a:r>
              <a:rPr lang="en" altLang="ko-Kore-KR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Cosface</a:t>
            </a:r>
            <a:r>
              <a:rPr lang="en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: Large margin cosine loss for deep face recognition." Proceedings of the IEEE conference on computer vision and pattern recognition. 2018</a:t>
            </a:r>
          </a:p>
          <a:p>
            <a:r>
              <a:rPr lang="en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Wang, Feng, et al. "Additive margin </a:t>
            </a:r>
            <a:r>
              <a:rPr lang="en" altLang="ko-Kore-KR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softmax</a:t>
            </a:r>
            <a:r>
              <a:rPr lang="en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for face verification." IEEE Signal Processing Letters 25.7 (2018): 926-930.</a:t>
            </a:r>
            <a:endParaRPr lang="ko-Kore-KR" altLang="en-US" sz="14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  <p:pic>
        <p:nvPicPr>
          <p:cNvPr id="53251" name="Picture 3" descr="CVPR18]CosFace: Large Margin Cosine Loss for Deep Face Recognition">
            <a:extLst>
              <a:ext uri="{FF2B5EF4-FFF2-40B4-BE49-F238E27FC236}">
                <a16:creationId xmlns:a16="http://schemas.microsoft.com/office/drawing/2014/main" id="{D8D8114E-CB43-F241-A346-EA5C6745CD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0" y="2998302"/>
            <a:ext cx="9246559" cy="3988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0BACB480-C230-E94E-9256-FE4C64260B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478000" y="0"/>
            <a:ext cx="5580140" cy="2967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0785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6499854" cy="487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b="1" dirty="0"/>
              <a:t>Metric learning</a:t>
            </a:r>
            <a:r>
              <a:rPr lang="ko-KR" altLang="en-US" b="1" dirty="0"/>
              <a:t>은 왜 필요할까</a:t>
            </a:r>
            <a:r>
              <a:rPr lang="en-US" altLang="ko-KR" b="1" dirty="0"/>
              <a:t>?</a:t>
            </a:r>
          </a:p>
        </p:txBody>
      </p:sp>
      <p:sp>
        <p:nvSpPr>
          <p:cNvPr id="8" name="슬라이드 번호 개체 틀 4">
            <a:extLst>
              <a:ext uri="{FF2B5EF4-FFF2-40B4-BE49-F238E27FC236}">
                <a16:creationId xmlns:a16="http://schemas.microsoft.com/office/drawing/2014/main" id="{9F266784-E60F-C04C-837A-9B3815E8A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2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12" name="Shape 222">
            <a:extLst>
              <a:ext uri="{FF2B5EF4-FFF2-40B4-BE49-F238E27FC236}">
                <a16:creationId xmlns:a16="http://schemas.microsoft.com/office/drawing/2014/main" id="{F747883E-6DCE-7645-A58B-DC1222711690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14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3" name="Shape 223">
            <a:extLst>
              <a:ext uri="{FF2B5EF4-FFF2-40B4-BE49-F238E27FC236}">
                <a16:creationId xmlns:a16="http://schemas.microsoft.com/office/drawing/2014/main" id="{58EF0780-999B-1D4F-AF96-416DBA183A9C}"/>
              </a:ext>
            </a:extLst>
          </p:cNvPr>
          <p:cNvSpPr/>
          <p:nvPr/>
        </p:nvSpPr>
        <p:spPr>
          <a:xfrm>
            <a:off x="20828000" y="2200124"/>
            <a:ext cx="2540000" cy="10900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000" dirty="0">
                <a:sym typeface="SpoqaHanSans-Bold"/>
              </a:rPr>
              <a:t>Deep Metric Learning</a:t>
            </a:r>
          </a:p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" altLang="ko-Kore-KR" sz="2000" dirty="0">
              <a:sym typeface="SpoqaHanSans-Bold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FC0D183-C933-E743-8CFB-8F0B5B812233}"/>
              </a:ext>
            </a:extLst>
          </p:cNvPr>
          <p:cNvSpPr/>
          <p:nvPr/>
        </p:nvSpPr>
        <p:spPr>
          <a:xfrm>
            <a:off x="2059017" y="2995213"/>
            <a:ext cx="20264376" cy="105444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데이터를 다 모아서 학습을 했는데</a:t>
            </a:r>
            <a:r>
              <a:rPr lang="en-US" altLang="ko-Kore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 </a:t>
            </a:r>
            <a:r>
              <a:rPr lang="ko-Kore-KR" altLang="en-US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실제 서비스 환경에서는 분류해야하는 대상이 달라진다면</a:t>
            </a:r>
            <a:r>
              <a:rPr lang="en-US" altLang="ko-Kore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?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예</a:t>
            </a:r>
            <a:r>
              <a:rPr lang="en-US" altLang="ko-Kore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) </a:t>
            </a:r>
            <a:r>
              <a:rPr lang="ko-Kore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얼굴인식</a:t>
            </a:r>
            <a:r>
              <a:rPr lang="en-US" altLang="ko-Kore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 </a:t>
            </a:r>
            <a:r>
              <a:rPr lang="ko-Kore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음성 화자 인식</a:t>
            </a:r>
            <a:r>
              <a:rPr lang="en-US" altLang="ko-Kore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 </a:t>
            </a:r>
            <a:r>
              <a:rPr lang="ko-Kore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상품 검색</a:t>
            </a:r>
            <a:r>
              <a:rPr lang="en-US" altLang="ko-Kore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 </a:t>
            </a:r>
            <a:r>
              <a:rPr lang="ko-Kore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추천</a:t>
            </a:r>
            <a:endParaRPr lang="en-US" altLang="ko-Kore-KR" sz="32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pPr>
              <a:lnSpc>
                <a:spcPct val="150000"/>
              </a:lnSpc>
            </a:pPr>
            <a:endParaRPr lang="en-US" altLang="ko-Kore-KR" sz="36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pPr>
              <a:lnSpc>
                <a:spcPct val="150000"/>
              </a:lnSpc>
            </a:pPr>
            <a:r>
              <a:rPr lang="ko-Kore-KR" altLang="en-US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만약</a:t>
            </a:r>
            <a:r>
              <a:rPr lang="en-US" altLang="ko-Kore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 </a:t>
            </a:r>
            <a:r>
              <a:rPr lang="ko-Kore-KR" altLang="en-US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아래 조건이라면</a:t>
            </a:r>
            <a:r>
              <a:rPr lang="en-US" altLang="ko-Kore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 </a:t>
            </a:r>
            <a:r>
              <a:rPr lang="en-US" altLang="ko-Kore-KR" sz="3600" b="1" dirty="0">
                <a:solidFill>
                  <a:srgbClr val="53585F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metric learning</a:t>
            </a:r>
            <a:r>
              <a:rPr lang="ko-Kore-KR" altLang="en-US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을 고려하는 것이 바람직하다</a:t>
            </a:r>
            <a:r>
              <a:rPr lang="en-US" altLang="ko-Kore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!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3600" b="1" dirty="0">
                <a:solidFill>
                  <a:srgbClr val="53585F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카테고리가 아닌</a:t>
            </a:r>
            <a:r>
              <a:rPr lang="en-US" altLang="ko-Kore-KR" sz="3600" b="1" dirty="0">
                <a:solidFill>
                  <a:srgbClr val="53585F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, </a:t>
            </a:r>
            <a:r>
              <a:rPr lang="ko-Kore-KR" altLang="en-US" sz="3600" b="1" dirty="0">
                <a:solidFill>
                  <a:srgbClr val="53585F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하나의 인스턴스</a:t>
            </a:r>
            <a:r>
              <a:rPr lang="en-US" altLang="ko-Kore-KR" sz="3600" b="1" dirty="0">
                <a:solidFill>
                  <a:srgbClr val="53585F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(instance)</a:t>
            </a:r>
            <a:r>
              <a:rPr lang="ko-Kore-KR" altLang="en-US" sz="3600" b="1" dirty="0">
                <a:solidFill>
                  <a:srgbClr val="53585F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에 대한 </a:t>
            </a:r>
            <a:r>
              <a:rPr lang="en-US" altLang="ko-Kore-KR" sz="3600" b="1" dirty="0">
                <a:solidFill>
                  <a:srgbClr val="53585F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application </a:t>
            </a:r>
            <a:r>
              <a:rPr lang="ko-Kore-KR" altLang="en-US" sz="3600" b="1" dirty="0">
                <a:solidFill>
                  <a:srgbClr val="53585F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일 때</a:t>
            </a:r>
            <a:endParaRPr lang="en-US" altLang="ko-Kore-KR" sz="3600" b="1" dirty="0">
              <a:solidFill>
                <a:srgbClr val="53585F"/>
              </a:solidFill>
              <a:latin typeface="Spoqa Han Sans Neo Bold" panose="020B0500000000000000" pitchFamily="34" charset="-128"/>
              <a:ea typeface="Spoqa Han Sans Neo Bold" panose="020B0500000000000000" pitchFamily="34" charset="-128"/>
            </a:endParaRPr>
          </a:p>
          <a:p>
            <a:pPr marL="1028642" lvl="1" indent="-571500">
              <a:lnSpc>
                <a:spcPct val="150000"/>
              </a:lnSpc>
              <a:buFont typeface="Wingdings" pitchFamily="2" charset="2"/>
              <a:buChar char="à"/>
            </a:pPr>
            <a:r>
              <a:rPr lang="ko-Kore-KR" altLang="en-US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이 강의을 듣고 있는 사람은 어떤 </a:t>
            </a:r>
            <a:r>
              <a:rPr lang="ko-Kore-KR" altLang="en-US" sz="3600" b="1" dirty="0">
                <a:solidFill>
                  <a:srgbClr val="53585F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사람</a:t>
            </a:r>
            <a:r>
              <a:rPr lang="ko-Kore-KR" altLang="en-US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일까</a:t>
            </a:r>
            <a:r>
              <a:rPr lang="en-US" altLang="ko-Kore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?</a:t>
            </a:r>
          </a:p>
          <a:p>
            <a:pPr marL="1028642" lvl="1" indent="-571500">
              <a:lnSpc>
                <a:spcPct val="150000"/>
              </a:lnSpc>
              <a:buFont typeface="Wingdings" pitchFamily="2" charset="2"/>
              <a:buChar char="à"/>
            </a:pPr>
            <a:r>
              <a:rPr lang="ko-Kore-KR" altLang="en-US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이 강의와 시너지를 일으킬 다른 </a:t>
            </a:r>
            <a:r>
              <a:rPr lang="ko-Kore-KR" altLang="en-US" sz="3600" b="1" dirty="0">
                <a:solidFill>
                  <a:srgbClr val="53585F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강의</a:t>
            </a:r>
            <a:r>
              <a:rPr lang="ko-Kore-KR" altLang="en-US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는 무엇일까</a:t>
            </a:r>
            <a:r>
              <a:rPr lang="en-US" altLang="ko-Kore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?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ore-KR" sz="36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3600" b="1" dirty="0">
                <a:solidFill>
                  <a:srgbClr val="53585F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새로운 인스턴스</a:t>
            </a:r>
            <a:r>
              <a:rPr lang="en-US" altLang="ko-Kore-KR" sz="3600" b="1" dirty="0">
                <a:solidFill>
                  <a:srgbClr val="53585F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(instance)</a:t>
            </a:r>
            <a:r>
              <a:rPr lang="ko-Kore-KR" altLang="en-US" sz="3600" b="1" dirty="0">
                <a:solidFill>
                  <a:srgbClr val="53585F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가 추가되거나 변경</a:t>
            </a:r>
            <a:r>
              <a:rPr lang="en-US" altLang="ko-Kore-KR" sz="3600" b="1" dirty="0">
                <a:solidFill>
                  <a:srgbClr val="53585F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/</a:t>
            </a:r>
            <a:r>
              <a:rPr lang="ko-Kore-KR" altLang="en-US" sz="3600" b="1" dirty="0">
                <a:solidFill>
                  <a:srgbClr val="53585F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삭제 등이 자주 일어날 때</a:t>
            </a:r>
            <a:endParaRPr lang="en-US" altLang="ko-Kore-KR" sz="3600" b="1" dirty="0">
              <a:solidFill>
                <a:srgbClr val="53585F"/>
              </a:solidFill>
              <a:latin typeface="Spoqa Han Sans Neo Bold" panose="020B0500000000000000" pitchFamily="34" charset="-128"/>
              <a:ea typeface="Spoqa Han Sans Neo Bold" panose="020B0500000000000000" pitchFamily="34" charset="-128"/>
            </a:endParaRPr>
          </a:p>
          <a:p>
            <a:pPr marL="1028642" lvl="1" indent="-571500">
              <a:lnSpc>
                <a:spcPct val="150000"/>
              </a:lnSpc>
              <a:buFont typeface="Wingdings" pitchFamily="2" charset="2"/>
              <a:buChar char="à"/>
            </a:pPr>
            <a:r>
              <a:rPr lang="ko-Kore-KR" altLang="en-US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여기까지 버티신 열정이 대단하신 분들이 오늘 더 늘어날 수 있을 것이다</a:t>
            </a:r>
            <a:r>
              <a:rPr lang="en-US" altLang="ko-Kore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. </a:t>
            </a:r>
          </a:p>
          <a:p>
            <a:pPr marL="1028642" lvl="1" indent="-571500">
              <a:lnSpc>
                <a:spcPct val="150000"/>
              </a:lnSpc>
              <a:buFont typeface="Wingdings" pitchFamily="2" charset="2"/>
              <a:buChar char="à"/>
            </a:pPr>
            <a:endParaRPr lang="en-US" altLang="ko-Kore-KR" sz="36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참고</a:t>
            </a: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: metric learning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의 결과는 </a:t>
            </a: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e</a:t>
            </a:r>
            <a:r>
              <a:rPr lang="en-US" altLang="ko-Kore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mbedding </a:t>
            </a:r>
            <a:r>
              <a:rPr lang="ko-Kore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으로 주로 구분된다</a:t>
            </a:r>
            <a:r>
              <a:rPr lang="en-US" altLang="ko-Kore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!</a:t>
            </a:r>
          </a:p>
          <a:p>
            <a:pPr>
              <a:lnSpc>
                <a:spcPct val="150000"/>
              </a:lnSpc>
            </a:pP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	 Embedding 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은 </a:t>
            </a: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representation learning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의 좁은 의미</a:t>
            </a: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!</a:t>
            </a:r>
            <a:endParaRPr lang="en-US" altLang="ko-Kore-KR" sz="32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5693423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6499854" cy="107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b="1" dirty="0"/>
              <a:t>Addictive Angular Margin Loss</a:t>
            </a:r>
            <a:r>
              <a:rPr lang="ko-KR" altLang="en-US" b="1" dirty="0"/>
              <a:t>과</a:t>
            </a:r>
            <a:r>
              <a:rPr lang="en-US" altLang="ko-KR" b="1" dirty="0"/>
              <a:t> Generalized form</a:t>
            </a:r>
          </a:p>
          <a:p>
            <a:pPr marL="457200" indent="-457200">
              <a:spcBef>
                <a:spcPts val="1000"/>
              </a:spcBef>
              <a:buFont typeface="Arial" panose="020B0604020202020204" pitchFamily="34" charset="0"/>
              <a:buChar char="•"/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dirty="0"/>
              <a:t>In </a:t>
            </a:r>
            <a:r>
              <a:rPr lang="en-US" altLang="ko-KR" dirty="0" err="1"/>
              <a:t>ArcFace</a:t>
            </a:r>
            <a:r>
              <a:rPr lang="en-US" altLang="ko-KR" dirty="0"/>
              <a:t> (2019)</a:t>
            </a:r>
            <a:r>
              <a:rPr lang="en-US" altLang="ko-KR" b="1" dirty="0"/>
              <a:t> </a:t>
            </a:r>
          </a:p>
        </p:txBody>
      </p:sp>
      <p:sp>
        <p:nvSpPr>
          <p:cNvPr id="8" name="슬라이드 번호 개체 틀 4">
            <a:extLst>
              <a:ext uri="{FF2B5EF4-FFF2-40B4-BE49-F238E27FC236}">
                <a16:creationId xmlns:a16="http://schemas.microsoft.com/office/drawing/2014/main" id="{9F266784-E60F-C04C-837A-9B3815E8A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20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12" name="Shape 222">
            <a:extLst>
              <a:ext uri="{FF2B5EF4-FFF2-40B4-BE49-F238E27FC236}">
                <a16:creationId xmlns:a16="http://schemas.microsoft.com/office/drawing/2014/main" id="{F747883E-6DCE-7645-A58B-DC1222711690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14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3" name="Shape 223">
            <a:extLst>
              <a:ext uri="{FF2B5EF4-FFF2-40B4-BE49-F238E27FC236}">
                <a16:creationId xmlns:a16="http://schemas.microsoft.com/office/drawing/2014/main" id="{58EF0780-999B-1D4F-AF96-416DBA183A9C}"/>
              </a:ext>
            </a:extLst>
          </p:cNvPr>
          <p:cNvSpPr/>
          <p:nvPr/>
        </p:nvSpPr>
        <p:spPr>
          <a:xfrm>
            <a:off x="20828000" y="2200124"/>
            <a:ext cx="2540000" cy="10900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000" dirty="0">
                <a:sym typeface="SpoqaHanSans-Bold"/>
              </a:rPr>
              <a:t>Deep Metric Learning</a:t>
            </a:r>
          </a:p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" altLang="ko-Kore-KR" sz="2000" dirty="0">
              <a:sym typeface="SpoqaHanSans-Bold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EB2810B-3A30-0B40-BA4A-D8DE18CCF4AD}"/>
                  </a:ext>
                </a:extLst>
              </p:cNvPr>
              <p:cNvSpPr txBox="1"/>
              <p:nvPr/>
            </p:nvSpPr>
            <p:spPr>
              <a:xfrm>
                <a:off x="1921769" y="3876730"/>
                <a:ext cx="20538874" cy="84312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571500" indent="-5715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ore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Angular-</a:t>
                </a:r>
                <a:r>
                  <a:rPr kumimoji="1" lang="en-US" altLang="ko-Kore-KR" sz="3600" dirty="0" err="1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softmax</a:t>
                </a:r>
                <a:r>
                  <a:rPr kumimoji="1" lang="ko-Kore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에서 </a:t>
                </a:r>
                <a:r>
                  <a:rPr kumimoji="1" lang="en-US" altLang="ko-Kore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margin</a:t>
                </a:r>
                <a:r>
                  <a:rPr kumimoji="1" lang="ko-Kore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을 </a:t>
                </a:r>
                <a:r>
                  <a:rPr kumimoji="1" lang="en-US" altLang="ko-Kore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angular</a:t>
                </a:r>
                <a:r>
                  <a:rPr kumimoji="1" lang="ko-Kore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에 </a:t>
                </a:r>
                <a:r>
                  <a:rPr kumimoji="1" lang="en-US" altLang="ko-Kore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multiplier</a:t>
                </a:r>
                <a:r>
                  <a:rPr kumimoji="1" lang="ko-Kore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로 두는 것이 아닌</a:t>
                </a:r>
                <a:r>
                  <a:rPr kumimoji="1" lang="en-US" altLang="ko-Kore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, addictive</a:t>
                </a:r>
                <a:r>
                  <a:rPr kumimoji="1" lang="ko-Kore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하게 정의</a:t>
                </a:r>
                <a:r>
                  <a:rPr kumimoji="1" lang="en-US" altLang="ko-Kore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! </a:t>
                </a:r>
                <a:br>
                  <a:rPr kumimoji="1" lang="en-US" altLang="ko-Kore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</a:br>
                <a:endParaRPr kumimoji="1" lang="en-US" altLang="ko-Kore-KR" sz="36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ko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sSupPr>
                        <m:e>
                          <m:r>
                            <a:rPr kumimoji="1" lang="en-US" altLang="ko-KR" sz="36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𝐿</m:t>
                          </m:r>
                        </m:e>
                        <m:sup>
                          <m:r>
                            <a:rPr kumimoji="1" lang="en-US" altLang="ko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𝐴𝑛𝑔𝑢𝑙𝑎𝑟</m:t>
                          </m:r>
                          <m:r>
                            <a:rPr kumimoji="1" lang="en-US" altLang="ko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−</m:t>
                          </m:r>
                          <m:r>
                            <a:rPr kumimoji="1" lang="en-US" altLang="ko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𝑠𝑜𝑓𝑡𝑚𝑎𝑥</m:t>
                          </m:r>
                        </m:sup>
                      </m:sSup>
                      <m:r>
                        <a:rPr kumimoji="1" lang="en-US" altLang="ko-KR" sz="3600" i="1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 =−</m:t>
                      </m:r>
                      <m:nary>
                        <m:naryPr>
                          <m:chr m:val="∑"/>
                          <m:supHide m:val="on"/>
                          <m:ctrlPr>
                            <a:rPr kumimoji="1" lang="en-US" altLang="ko-KR" sz="36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naryPr>
                        <m:sub>
                          <m:r>
                            <a:rPr kumimoji="1" lang="en-US" altLang="ko-KR" sz="36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𝑖</m:t>
                          </m:r>
                        </m:sub>
                        <m:sup/>
                        <m:e>
                          <m:func>
                            <m:funcPr>
                              <m:ctrlPr>
                                <a:rPr kumimoji="1" lang="en-US" altLang="ko-KR" sz="36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ko-KR" sz="360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kumimoji="1" lang="en-US" altLang="ko-KR" sz="36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kumimoji="1" lang="en-US" altLang="ko-KR" sz="3600" i="1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kumimoji="1" lang="en-US" altLang="ko-KR" sz="3600" i="1">
                                              <a:solidFill>
                                                <a:srgbClr val="53585F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kumimoji="1" lang="en-US" altLang="ko-KR" sz="3600" i="1">
                                              <a:solidFill>
                                                <a:srgbClr val="53585F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</a:rPr>
                                            <m:t>𝑒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begChr m:val="|"/>
                                              <m:endChr m:val="|"/>
                                              <m:ctrlPr>
                                                <a:rPr kumimoji="1" lang="en-US" altLang="ko-KR" sz="3600" i="1">
                                                  <a:solidFill>
                                                    <a:srgbClr val="53585F"/>
                                                  </a:solidFill>
                                                  <a:latin typeface="Cambria Math" panose="02040503050406030204" pitchFamily="18" charset="0"/>
                                                  <a:ea typeface="Spoqa Han Sans Neo Bold" panose="020B0500000000000000" pitchFamily="34" charset="-128"/>
                                                </a:rPr>
                                              </m:ctrlPr>
                                            </m:dPr>
                                            <m:e>
                                              <m:d>
                                                <m:dPr>
                                                  <m:begChr m:val="|"/>
                                                  <m:endChr m:val="|"/>
                                                  <m:ctrlPr>
                                                    <a:rPr kumimoji="1" lang="en-US" altLang="ko-KR" sz="3600" i="1">
                                                      <a:solidFill>
                                                        <a:srgbClr val="53585F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Spoqa Han Sans Neo Bold" panose="020B0500000000000000" pitchFamily="34" charset="-128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kumimoji="1" lang="en-US" altLang="ko-KR" sz="3600" i="1">
                                                          <a:solidFill>
                                                            <a:srgbClr val="53585F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Spoqa Han Sans Neo Bold" panose="020B0500000000000000" pitchFamily="34" charset="-128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kumimoji="1" lang="en-US" altLang="ko-KR" sz="3600" i="1">
                                                          <a:solidFill>
                                                            <a:srgbClr val="53585F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Spoqa Han Sans Neo Bold" panose="020B0500000000000000" pitchFamily="34" charset="-128"/>
                                                        </a:rPr>
                                                        <m:t>𝑥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kumimoji="1" lang="en-US" altLang="ko-KR" sz="3600" i="1">
                                                          <a:solidFill>
                                                            <a:srgbClr val="53585F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Spoqa Han Sans Neo Bold" panose="020B0500000000000000" pitchFamily="34" charset="-128"/>
                                                        </a:rPr>
                                                        <m:t>𝑖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d>
                                            </m:e>
                                          </m:d>
                                          <m:func>
                                            <m:funcPr>
                                              <m:ctrlPr>
                                                <a:rPr kumimoji="1" lang="en-US" altLang="ko-KR" sz="3600" i="1">
                                                  <a:solidFill>
                                                    <a:srgbClr val="53585F"/>
                                                  </a:solidFill>
                                                  <a:latin typeface="Cambria Math" panose="02040503050406030204" pitchFamily="18" charset="0"/>
                                                  <a:ea typeface="Spoqa Han Sans Neo Bold" panose="020B0500000000000000" pitchFamily="34" charset="-128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kumimoji="1" lang="en-US" altLang="ko-KR" sz="3600">
                                                  <a:solidFill>
                                                    <a:srgbClr val="53585F"/>
                                                  </a:solidFill>
                                                  <a:latin typeface="Cambria Math" panose="02040503050406030204" pitchFamily="18" charset="0"/>
                                                  <a:ea typeface="Spoqa Han Sans Neo Bold" panose="020B0500000000000000" pitchFamily="34" charset="-128"/>
                                                </a:rPr>
                                                <m:t>cos</m:t>
                                              </m:r>
                                            </m:fName>
                                            <m:e>
                                              <m:d>
                                                <m:dPr>
                                                  <m:ctrlPr>
                                                    <a:rPr kumimoji="1" lang="en-US" altLang="ko-KR" sz="3600" i="1">
                                                      <a:solidFill>
                                                        <a:srgbClr val="53585F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Spoqa Han Sans Neo Bold" panose="020B0500000000000000" pitchFamily="34" charset="-128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kumimoji="1" lang="en-US" altLang="ko-KR" sz="3600" i="1">
                                                          <a:solidFill>
                                                            <a:srgbClr val="53585F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Spoqa Han Sans Neo Bold" panose="020B0500000000000000" pitchFamily="34" charset="-128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kumimoji="1" lang="en-US" altLang="ko-KR" sz="3600" b="0" i="1" smtClean="0">
                                                          <a:solidFill>
                                                            <a:srgbClr val="ED234B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Spoqa Han Sans Neo Bold" panose="020B0500000000000000" pitchFamily="34" charset="-128"/>
                                                        </a:rPr>
                                                        <m:t>𝑚</m:t>
                                                      </m:r>
                                                      <m:r>
                                                        <a:rPr kumimoji="1" lang="en-US" altLang="ko-KR" sz="3600" i="1">
                                                          <a:solidFill>
                                                            <a:srgbClr val="53585F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Spoqa Han Sans Neo Bold" panose="020B0500000000000000" pitchFamily="34" charset="-128"/>
                                                        </a:rPr>
                                                        <m:t>𝜃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kumimoji="1" lang="en-US" altLang="ko-KR" sz="3600" i="1">
                                                          <a:solidFill>
                                                            <a:srgbClr val="53585F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Spoqa Han Sans Neo Bold" panose="020B0500000000000000" pitchFamily="34" charset="-128"/>
                                                        </a:rPr>
                                                        <m:t>𝑗</m:t>
                                                      </m:r>
                                                      <m:r>
                                                        <a:rPr kumimoji="1" lang="en-US" altLang="ko-KR" sz="3600" i="1">
                                                          <a:solidFill>
                                                            <a:srgbClr val="53585F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Spoqa Han Sans Neo Bold" panose="020B0500000000000000" pitchFamily="34" charset="-128"/>
                                                        </a:rPr>
                                                        <m:t>, </m:t>
                                                      </m:r>
                                                      <m:r>
                                                        <a:rPr kumimoji="1" lang="en-US" altLang="ko-KR" sz="3600" i="1">
                                                          <a:solidFill>
                                                            <a:srgbClr val="53585F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Spoqa Han Sans Neo Bold" panose="020B0500000000000000" pitchFamily="34" charset="-128"/>
                                                        </a:rPr>
                                                        <m:t>𝑖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d>
                                            </m:e>
                                          </m:func>
                                        </m:sup>
                                      </m:sSup>
                                    </m:num>
                                    <m:den>
                                      <m:sSup>
                                        <m:sSupPr>
                                          <m:ctrlPr>
                                            <a:rPr kumimoji="1" lang="en-US" altLang="ko-KR" sz="3600" i="1">
                                              <a:solidFill>
                                                <a:srgbClr val="53585F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kumimoji="1" lang="en-US" altLang="ko-KR" sz="3600" i="1">
                                              <a:solidFill>
                                                <a:srgbClr val="53585F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</a:rPr>
                                            <m:t>𝑒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begChr m:val="|"/>
                                              <m:endChr m:val="|"/>
                                              <m:ctrlPr>
                                                <a:rPr kumimoji="1" lang="en-US" altLang="ko-KR" sz="3600" i="1">
                                                  <a:solidFill>
                                                    <a:srgbClr val="53585F"/>
                                                  </a:solidFill>
                                                  <a:latin typeface="Cambria Math" panose="02040503050406030204" pitchFamily="18" charset="0"/>
                                                  <a:ea typeface="Spoqa Han Sans Neo Bold" panose="020B0500000000000000" pitchFamily="34" charset="-128"/>
                                                </a:rPr>
                                              </m:ctrlPr>
                                            </m:dPr>
                                            <m:e>
                                              <m:d>
                                                <m:dPr>
                                                  <m:begChr m:val="|"/>
                                                  <m:endChr m:val="|"/>
                                                  <m:ctrlPr>
                                                    <a:rPr kumimoji="1" lang="en-US" altLang="ko-KR" sz="3600" i="1">
                                                      <a:solidFill>
                                                        <a:srgbClr val="53585F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Spoqa Han Sans Neo Bold" panose="020B0500000000000000" pitchFamily="34" charset="-128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kumimoji="1" lang="en-US" altLang="ko-KR" sz="3600" i="1">
                                                          <a:solidFill>
                                                            <a:srgbClr val="53585F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Spoqa Han Sans Neo Bold" panose="020B0500000000000000" pitchFamily="34" charset="-128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kumimoji="1" lang="en-US" altLang="ko-KR" sz="3600" i="1">
                                                          <a:solidFill>
                                                            <a:srgbClr val="53585F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Spoqa Han Sans Neo Bold" panose="020B0500000000000000" pitchFamily="34" charset="-128"/>
                                                        </a:rPr>
                                                        <m:t>𝑥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kumimoji="1" lang="en-US" altLang="ko-KR" sz="3600" i="1">
                                                          <a:solidFill>
                                                            <a:srgbClr val="53585F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Spoqa Han Sans Neo Bold" panose="020B0500000000000000" pitchFamily="34" charset="-128"/>
                                                        </a:rPr>
                                                        <m:t>𝑖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d>
                                            </m:e>
                                          </m:d>
                                          <m:func>
                                            <m:funcPr>
                                              <m:ctrlPr>
                                                <a:rPr kumimoji="1" lang="en-US" altLang="ko-KR" sz="3600" i="1">
                                                  <a:solidFill>
                                                    <a:srgbClr val="53585F"/>
                                                  </a:solidFill>
                                                  <a:latin typeface="Cambria Math" panose="02040503050406030204" pitchFamily="18" charset="0"/>
                                                  <a:ea typeface="Spoqa Han Sans Neo Bold" panose="020B0500000000000000" pitchFamily="34" charset="-128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kumimoji="1" lang="en-US" altLang="ko-KR" sz="3600">
                                                  <a:solidFill>
                                                    <a:srgbClr val="53585F"/>
                                                  </a:solidFill>
                                                  <a:latin typeface="Cambria Math" panose="02040503050406030204" pitchFamily="18" charset="0"/>
                                                  <a:ea typeface="Spoqa Han Sans Neo Bold" panose="020B0500000000000000" pitchFamily="34" charset="-128"/>
                                                </a:rPr>
                                                <m:t>cos</m:t>
                                              </m:r>
                                            </m:fName>
                                            <m:e>
                                              <m:d>
                                                <m:dPr>
                                                  <m:ctrlPr>
                                                    <a:rPr kumimoji="1" lang="en-US" altLang="ko-KR" sz="3600" i="1">
                                                      <a:solidFill>
                                                        <a:srgbClr val="53585F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Spoqa Han Sans Neo Bold" panose="020B0500000000000000" pitchFamily="34" charset="-128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kumimoji="1" lang="en-US" altLang="ko-KR" sz="3600" i="1">
                                                          <a:solidFill>
                                                            <a:srgbClr val="53585F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Spoqa Han Sans Neo Bold" panose="020B0500000000000000" pitchFamily="34" charset="-128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kumimoji="1" lang="en-US" altLang="ko-KR" sz="3600" i="1" smtClean="0">
                                                          <a:solidFill>
                                                            <a:srgbClr val="ED234B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Spoqa Han Sans Neo Bold" panose="020B0500000000000000" pitchFamily="34" charset="-128"/>
                                                        </a:rPr>
                                                        <m:t>𝑚</m:t>
                                                      </m:r>
                                                      <m:r>
                                                        <a:rPr kumimoji="1" lang="en-US" altLang="ko-KR" sz="3600" i="1">
                                                          <a:solidFill>
                                                            <a:srgbClr val="53585F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Spoqa Han Sans Neo Bold" panose="020B0500000000000000" pitchFamily="34" charset="-128"/>
                                                        </a:rPr>
                                                        <m:t>𝜃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kumimoji="1" lang="en-US" altLang="ko-KR" sz="3600" i="1">
                                                          <a:solidFill>
                                                            <a:srgbClr val="53585F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Spoqa Han Sans Neo Bold" panose="020B0500000000000000" pitchFamily="34" charset="-128"/>
                                                        </a:rPr>
                                                        <m:t>𝑗</m:t>
                                                      </m:r>
                                                      <m:r>
                                                        <a:rPr kumimoji="1" lang="en-US" altLang="ko-KR" sz="3600" i="1">
                                                          <a:solidFill>
                                                            <a:srgbClr val="53585F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Spoqa Han Sans Neo Bold" panose="020B0500000000000000" pitchFamily="34" charset="-128"/>
                                                        </a:rPr>
                                                        <m:t>, </m:t>
                                                      </m:r>
                                                      <m:r>
                                                        <a:rPr kumimoji="1" lang="en-US" altLang="ko-KR" sz="3600" i="1">
                                                          <a:solidFill>
                                                            <a:srgbClr val="53585F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Spoqa Han Sans Neo Bold" panose="020B0500000000000000" pitchFamily="34" charset="-128"/>
                                                        </a:rPr>
                                                        <m:t>𝑖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d>
                                            </m:e>
                                          </m:func>
                                        </m:sup>
                                      </m:sSup>
                                      <m:r>
                                        <a:rPr kumimoji="1" lang="en-US" altLang="ko-KR" sz="3600" b="0" i="1" smtClean="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  <m:t>+</m:t>
                                      </m:r>
                                      <m:nary>
                                        <m:naryPr>
                                          <m:chr m:val="∑"/>
                                          <m:supHide m:val="on"/>
                                          <m:ctrlPr>
                                            <a:rPr kumimoji="1" lang="en-US" altLang="ko-KR" sz="3600" i="1">
                                              <a:solidFill>
                                                <a:srgbClr val="53585F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a:rPr kumimoji="1" lang="en-US" altLang="ko-KR" sz="3600" i="1">
                                              <a:solidFill>
                                                <a:srgbClr val="53585F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</a:rPr>
                                            <m:t>𝑗</m:t>
                                          </m:r>
                                          <m:r>
                                            <a:rPr kumimoji="1" lang="en-US" altLang="ko-KR" sz="3600" b="0" i="1" smtClean="0">
                                              <a:solidFill>
                                                <a:srgbClr val="53585F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</a:rPr>
                                            <m:t>≠</m:t>
                                          </m:r>
                                          <m:sSub>
                                            <m:sSubPr>
                                              <m:ctrlPr>
                                                <a:rPr kumimoji="1" lang="en-US" altLang="ko-KR" sz="3600" b="0" i="1" smtClean="0">
                                                  <a:solidFill>
                                                    <a:srgbClr val="53585F"/>
                                                  </a:solidFill>
                                                  <a:latin typeface="Cambria Math" panose="02040503050406030204" pitchFamily="18" charset="0"/>
                                                  <a:ea typeface="Spoqa Han Sans Neo Bold" panose="020B0500000000000000" pitchFamily="34" charset="-128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1" lang="en-US" altLang="ko-KR" sz="3600" b="0" i="1" smtClean="0">
                                                  <a:solidFill>
                                                    <a:srgbClr val="53585F"/>
                                                  </a:solidFill>
                                                  <a:latin typeface="Cambria Math" panose="02040503050406030204" pitchFamily="18" charset="0"/>
                                                  <a:ea typeface="Spoqa Han Sans Neo Bold" panose="020B0500000000000000" pitchFamily="34" charset="-128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1" lang="en-US" altLang="ko-KR" sz="3600" b="0" i="1" smtClean="0">
                                                  <a:solidFill>
                                                    <a:srgbClr val="53585F"/>
                                                  </a:solidFill>
                                                  <a:latin typeface="Cambria Math" panose="02040503050406030204" pitchFamily="18" charset="0"/>
                                                  <a:ea typeface="Spoqa Han Sans Neo Bold" panose="020B0500000000000000" pitchFamily="34" charset="-128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sub>
                                        <m:sup/>
                                        <m:e>
                                          <m:sSup>
                                            <m:sSupPr>
                                              <m:ctrlPr>
                                                <a:rPr kumimoji="1" lang="en-US" altLang="ko-KR" sz="3600" i="1">
                                                  <a:solidFill>
                                                    <a:srgbClr val="53585F"/>
                                                  </a:solidFill>
                                                  <a:latin typeface="Cambria Math" panose="02040503050406030204" pitchFamily="18" charset="0"/>
                                                  <a:ea typeface="Spoqa Han Sans Neo Bold" panose="020B0500000000000000" pitchFamily="34" charset="-128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kumimoji="1" lang="en-US" altLang="ko-KR" sz="3600" i="1">
                                                  <a:solidFill>
                                                    <a:srgbClr val="53585F"/>
                                                  </a:solidFill>
                                                  <a:latin typeface="Cambria Math" panose="02040503050406030204" pitchFamily="18" charset="0"/>
                                                  <a:ea typeface="Spoqa Han Sans Neo Bold" panose="020B0500000000000000" pitchFamily="34" charset="-128"/>
                                                </a:rPr>
                                                <m:t>𝑒</m:t>
                                              </m:r>
                                            </m:e>
                                            <m:sup>
                                              <m:d>
                                                <m:dPr>
                                                  <m:begChr m:val="|"/>
                                                  <m:endChr m:val="|"/>
                                                  <m:ctrlPr>
                                                    <a:rPr kumimoji="1" lang="en-US" altLang="ko-KR" sz="3600" i="1">
                                                      <a:solidFill>
                                                        <a:srgbClr val="53585F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Spoqa Han Sans Neo Bold" panose="020B0500000000000000" pitchFamily="34" charset="-128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d>
                                                    <m:dPr>
                                                      <m:begChr m:val="|"/>
                                                      <m:endChr m:val="|"/>
                                                      <m:ctrlPr>
                                                        <a:rPr kumimoji="1" lang="en-US" altLang="ko-KR" sz="3600" i="1">
                                                          <a:solidFill>
                                                            <a:srgbClr val="53585F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Spoqa Han Sans Neo Bold" panose="020B0500000000000000" pitchFamily="34" charset="-128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sSub>
                                                        <m:sSubPr>
                                                          <m:ctrlPr>
                                                            <a:rPr kumimoji="1" lang="en-US" altLang="ko-KR" sz="3600" i="1">
                                                              <a:solidFill>
                                                                <a:srgbClr val="53585F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Spoqa Han Sans Neo Bold" panose="020B0500000000000000" pitchFamily="34" charset="-128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kumimoji="1" lang="en-US" altLang="ko-KR" sz="3600" i="1">
                                                              <a:solidFill>
                                                                <a:srgbClr val="53585F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Spoqa Han Sans Neo Bold" panose="020B0500000000000000" pitchFamily="34" charset="-128"/>
                                                            </a:rPr>
                                                            <m:t>𝑥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kumimoji="1" lang="en-US" altLang="ko-KR" sz="3600" i="1">
                                                              <a:solidFill>
                                                                <a:srgbClr val="53585F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Spoqa Han Sans Neo Bold" panose="020B0500000000000000" pitchFamily="34" charset="-128"/>
                                                            </a:rPr>
                                                            <m:t>𝑖</m:t>
                                                          </m:r>
                                                        </m:sub>
                                                      </m:sSub>
                                                    </m:e>
                                                  </m:d>
                                                </m:e>
                                              </m:d>
                                              <m:func>
                                                <m:funcPr>
                                                  <m:ctrlPr>
                                                    <a:rPr kumimoji="1" lang="en-US" altLang="ko-KR" sz="3600" i="1">
                                                      <a:solidFill>
                                                        <a:srgbClr val="53585F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Spoqa Han Sans Neo Bold" panose="020B0500000000000000" pitchFamily="34" charset="-128"/>
                                                    </a:rPr>
                                                  </m:ctrlPr>
                                                </m:funcPr>
                                                <m:fName>
                                                  <m:r>
                                                    <m:rPr>
                                                      <m:sty m:val="p"/>
                                                    </m:rPr>
                                                    <a:rPr kumimoji="1" lang="en-US" altLang="ko-KR" sz="3600">
                                                      <a:solidFill>
                                                        <a:srgbClr val="53585F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Spoqa Han Sans Neo Bold" panose="020B0500000000000000" pitchFamily="34" charset="-128"/>
                                                    </a:rPr>
                                                    <m:t>cos</m:t>
                                                  </m:r>
                                                </m:fName>
                                                <m:e>
                                                  <m:d>
                                                    <m:dPr>
                                                      <m:ctrlPr>
                                                        <a:rPr kumimoji="1" lang="en-US" altLang="ko-KR" sz="3600" i="1">
                                                          <a:solidFill>
                                                            <a:srgbClr val="53585F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Spoqa Han Sans Neo Bold" panose="020B0500000000000000" pitchFamily="34" charset="-128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sSub>
                                                        <m:sSubPr>
                                                          <m:ctrlPr>
                                                            <a:rPr kumimoji="1" lang="en-US" altLang="ko-KR" sz="3600" i="1">
                                                              <a:solidFill>
                                                                <a:srgbClr val="53585F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Spoqa Han Sans Neo Bold" panose="020B0500000000000000" pitchFamily="34" charset="-128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kumimoji="1" lang="en-US" altLang="ko-KR" sz="3600" i="1">
                                                              <a:solidFill>
                                                                <a:srgbClr val="53585F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Spoqa Han Sans Neo Bold" panose="020B0500000000000000" pitchFamily="34" charset="-128"/>
                                                            </a:rPr>
                                                            <m:t>𝜃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kumimoji="1" lang="en-US" altLang="ko-KR" sz="3600" i="1">
                                                              <a:solidFill>
                                                                <a:srgbClr val="53585F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Spoqa Han Sans Neo Bold" panose="020B0500000000000000" pitchFamily="34" charset="-128"/>
                                                            </a:rPr>
                                                            <m:t>𝑗</m:t>
                                                          </m:r>
                                                          <m:r>
                                                            <a:rPr kumimoji="1" lang="en-US" altLang="ko-KR" sz="3600" i="1">
                                                              <a:solidFill>
                                                                <a:srgbClr val="53585F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Spoqa Han Sans Neo Bold" panose="020B0500000000000000" pitchFamily="34" charset="-128"/>
                                                            </a:rPr>
                                                            <m:t>, </m:t>
                                                          </m:r>
                                                          <m:r>
                                                            <a:rPr kumimoji="1" lang="en-US" altLang="ko-KR" sz="3600" i="1">
                                                              <a:solidFill>
                                                                <a:srgbClr val="53585F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Spoqa Han Sans Neo Bold" panose="020B0500000000000000" pitchFamily="34" charset="-128"/>
                                                            </a:rPr>
                                                            <m:t>𝑖</m:t>
                                                          </m:r>
                                                        </m:sub>
                                                      </m:sSub>
                                                    </m:e>
                                                  </m:d>
                                                </m:e>
                                              </m:func>
                                            </m:sup>
                                          </m:sSup>
                                        </m:e>
                                      </m:nary>
                                    </m:den>
                                  </m:f>
                                </m:e>
                              </m:d>
                            </m:e>
                          </m:func>
                        </m:e>
                      </m:nary>
                    </m:oMath>
                    <m:oMath xmlns:m="http://schemas.openxmlformats.org/officeDocument/2006/math">
                      <m:sSup>
                        <m:sSupPr>
                          <m:ctrlPr>
                            <a:rPr kumimoji="1" lang="en-US" altLang="ko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sSupPr>
                        <m:e>
                          <m:r>
                            <a:rPr kumimoji="1" lang="en-US" altLang="ko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𝐿</m:t>
                          </m:r>
                        </m:e>
                        <m:sup>
                          <m:r>
                            <a:rPr kumimoji="1" lang="en-US" altLang="ko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𝐿𝑎𝑟𝑔𝑒</m:t>
                          </m:r>
                          <m:r>
                            <a:rPr kumimoji="1" lang="en-US" altLang="ko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−</m:t>
                          </m:r>
                          <m:r>
                            <a:rPr kumimoji="1" lang="en-US" altLang="ko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𝑀𝑎𝑟𝑔𝑖𝑛</m:t>
                          </m:r>
                          <m:r>
                            <a:rPr kumimoji="1" lang="en-US" altLang="ko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−</m:t>
                          </m:r>
                          <m:r>
                            <a:rPr kumimoji="1" lang="en-US" altLang="ko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𝐶𝑜𝑠𝑖𝑛𝑒</m:t>
                          </m:r>
                        </m:sup>
                      </m:sSup>
                      <m:r>
                        <a:rPr kumimoji="1" lang="en-US" altLang="ko-KR" sz="36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=</m:t>
                      </m:r>
                      <m:r>
                        <a:rPr kumimoji="1" lang="en-US" altLang="ko-KR" sz="3600" i="1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−</m:t>
                      </m:r>
                      <m:nary>
                        <m:naryPr>
                          <m:chr m:val="∑"/>
                          <m:supHide m:val="on"/>
                          <m:ctrlPr>
                            <a:rPr kumimoji="1" lang="en-US" altLang="ko-KR" sz="36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naryPr>
                        <m:sub>
                          <m:r>
                            <a:rPr kumimoji="1" lang="en-US" altLang="ko-KR" sz="36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𝑖</m:t>
                          </m:r>
                        </m:sub>
                        <m:sup/>
                        <m:e>
                          <m:func>
                            <m:funcPr>
                              <m:ctrlPr>
                                <a:rPr kumimoji="1" lang="en-US" altLang="ko-KR" sz="36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ko-KR" sz="360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kumimoji="1" lang="en-US" altLang="ko-KR" sz="36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kumimoji="1" lang="en-US" altLang="ko-KR" sz="3600" i="1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kumimoji="1" lang="en-US" altLang="ko-KR" sz="3600" i="1">
                                              <a:solidFill>
                                                <a:srgbClr val="53585F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kumimoji="1" lang="en-US" altLang="ko-KR" sz="3600" i="1">
                                              <a:solidFill>
                                                <a:srgbClr val="53585F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</a:rPr>
                                            <m:t>𝑒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begChr m:val="|"/>
                                              <m:endChr m:val="|"/>
                                              <m:ctrlPr>
                                                <a:rPr kumimoji="1" lang="en-US" altLang="ko-KR" sz="3600" i="1">
                                                  <a:solidFill>
                                                    <a:srgbClr val="53585F"/>
                                                  </a:solidFill>
                                                  <a:latin typeface="Cambria Math" panose="02040503050406030204" pitchFamily="18" charset="0"/>
                                                  <a:ea typeface="Spoqa Han Sans Neo Bold" panose="020B0500000000000000" pitchFamily="34" charset="-128"/>
                                                </a:rPr>
                                              </m:ctrlPr>
                                            </m:dPr>
                                            <m:e>
                                              <m:d>
                                                <m:dPr>
                                                  <m:begChr m:val="|"/>
                                                  <m:endChr m:val="|"/>
                                                  <m:ctrlPr>
                                                    <a:rPr kumimoji="1" lang="en-US" altLang="ko-KR" sz="3600" i="1">
                                                      <a:solidFill>
                                                        <a:srgbClr val="53585F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Spoqa Han Sans Neo Bold" panose="020B0500000000000000" pitchFamily="34" charset="-128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kumimoji="1" lang="en-US" altLang="ko-KR" sz="3600" i="1">
                                                          <a:solidFill>
                                                            <a:srgbClr val="53585F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Spoqa Han Sans Neo Bold" panose="020B0500000000000000" pitchFamily="34" charset="-128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kumimoji="1" lang="en-US" altLang="ko-KR" sz="3600" i="1">
                                                          <a:solidFill>
                                                            <a:srgbClr val="53585F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Spoqa Han Sans Neo Bold" panose="020B0500000000000000" pitchFamily="34" charset="-128"/>
                                                        </a:rPr>
                                                        <m:t>𝑥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kumimoji="1" lang="en-US" altLang="ko-KR" sz="3600" i="1">
                                                          <a:solidFill>
                                                            <a:srgbClr val="53585F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Spoqa Han Sans Neo Bold" panose="020B0500000000000000" pitchFamily="34" charset="-128"/>
                                                        </a:rPr>
                                                        <m:t>𝑖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d>
                                            </m:e>
                                          </m:d>
                                          <m:r>
                                            <a:rPr kumimoji="1" lang="en-US" altLang="ko-KR" sz="3600" b="0" i="1" smtClean="0">
                                              <a:solidFill>
                                                <a:srgbClr val="53585F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</a:rPr>
                                            <m:t>(</m:t>
                                          </m:r>
                                          <m:func>
                                            <m:funcPr>
                                              <m:ctrlPr>
                                                <a:rPr kumimoji="1" lang="en-US" altLang="ko-KR" sz="3600" i="1">
                                                  <a:solidFill>
                                                    <a:srgbClr val="53585F"/>
                                                  </a:solidFill>
                                                  <a:latin typeface="Cambria Math" panose="02040503050406030204" pitchFamily="18" charset="0"/>
                                                  <a:ea typeface="Spoqa Han Sans Neo Bold" panose="020B0500000000000000" pitchFamily="34" charset="-128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kumimoji="1" lang="en-US" altLang="ko-KR" sz="3600">
                                                  <a:solidFill>
                                                    <a:srgbClr val="53585F"/>
                                                  </a:solidFill>
                                                  <a:latin typeface="Cambria Math" panose="02040503050406030204" pitchFamily="18" charset="0"/>
                                                  <a:ea typeface="Spoqa Han Sans Neo Bold" panose="020B0500000000000000" pitchFamily="34" charset="-128"/>
                                                </a:rPr>
                                                <m:t>cos</m:t>
                                              </m:r>
                                            </m:fName>
                                            <m:e>
                                              <m:d>
                                                <m:dPr>
                                                  <m:ctrlPr>
                                                    <a:rPr kumimoji="1" lang="en-US" altLang="ko-KR" sz="3600" i="1">
                                                      <a:solidFill>
                                                        <a:srgbClr val="53585F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Spoqa Han Sans Neo Bold" panose="020B0500000000000000" pitchFamily="34" charset="-128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kumimoji="1" lang="en-US" altLang="ko-KR" sz="3600" i="1">
                                                          <a:solidFill>
                                                            <a:srgbClr val="53585F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Spoqa Han Sans Neo Bold" panose="020B0500000000000000" pitchFamily="34" charset="-128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kumimoji="1" lang="en-US" altLang="ko-KR" sz="3600" i="1">
                                                          <a:solidFill>
                                                            <a:srgbClr val="53585F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Spoqa Han Sans Neo Bold" panose="020B0500000000000000" pitchFamily="34" charset="-128"/>
                                                        </a:rPr>
                                                        <m:t>𝜃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kumimoji="1" lang="en-US" altLang="ko-KR" sz="3600" i="1">
                                                          <a:solidFill>
                                                            <a:srgbClr val="53585F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Spoqa Han Sans Neo Bold" panose="020B0500000000000000" pitchFamily="34" charset="-128"/>
                                                        </a:rPr>
                                                        <m:t>𝑗</m:t>
                                                      </m:r>
                                                      <m:r>
                                                        <a:rPr kumimoji="1" lang="en-US" altLang="ko-KR" sz="3600" i="1">
                                                          <a:solidFill>
                                                            <a:srgbClr val="53585F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Spoqa Han Sans Neo Bold" panose="020B0500000000000000" pitchFamily="34" charset="-128"/>
                                                        </a:rPr>
                                                        <m:t>, </m:t>
                                                      </m:r>
                                                      <m:r>
                                                        <a:rPr kumimoji="1" lang="en-US" altLang="ko-KR" sz="3600" i="1">
                                                          <a:solidFill>
                                                            <a:srgbClr val="53585F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Spoqa Han Sans Neo Bold" panose="020B0500000000000000" pitchFamily="34" charset="-128"/>
                                                        </a:rPr>
                                                        <m:t>𝑖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d>
                                            </m:e>
                                          </m:func>
                                          <m:r>
                                            <a:rPr kumimoji="1" lang="en-US" altLang="ko-KR" sz="3600" b="0" i="1" smtClean="0">
                                              <a:solidFill>
                                                <a:srgbClr val="53585F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</a:rPr>
                                            <m:t>−</m:t>
                                          </m:r>
                                          <m:r>
                                            <a:rPr kumimoji="1" lang="en-US" altLang="ko-KR" sz="3600" i="1">
                                              <a:solidFill>
                                                <a:srgbClr val="ED234B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</a:rPr>
                                            <m:t>𝑚</m:t>
                                          </m:r>
                                          <m:r>
                                            <a:rPr kumimoji="1" lang="en-US" altLang="ko-KR" sz="3600" b="0" i="1" smtClean="0">
                                              <a:solidFill>
                                                <a:srgbClr val="53585F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num>
                                    <m:den>
                                      <m:sSup>
                                        <m:sSupPr>
                                          <m:ctrlPr>
                                            <a:rPr kumimoji="1" lang="en-US" altLang="ko-KR" sz="3600" i="1">
                                              <a:solidFill>
                                                <a:srgbClr val="53585F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kumimoji="1" lang="en-US" altLang="ko-KR" sz="3600" i="1">
                                              <a:solidFill>
                                                <a:srgbClr val="53585F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</a:rPr>
                                            <m:t>𝑒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begChr m:val="|"/>
                                              <m:endChr m:val="|"/>
                                              <m:ctrlPr>
                                                <a:rPr kumimoji="1" lang="en-US" altLang="ko-KR" sz="3600" i="1">
                                                  <a:solidFill>
                                                    <a:srgbClr val="53585F"/>
                                                  </a:solidFill>
                                                  <a:latin typeface="Cambria Math" panose="02040503050406030204" pitchFamily="18" charset="0"/>
                                                  <a:ea typeface="Spoqa Han Sans Neo Bold" panose="020B0500000000000000" pitchFamily="34" charset="-128"/>
                                                </a:rPr>
                                              </m:ctrlPr>
                                            </m:dPr>
                                            <m:e>
                                              <m:d>
                                                <m:dPr>
                                                  <m:begChr m:val="|"/>
                                                  <m:endChr m:val="|"/>
                                                  <m:ctrlPr>
                                                    <a:rPr kumimoji="1" lang="en-US" altLang="ko-KR" sz="3600" i="1">
                                                      <a:solidFill>
                                                        <a:srgbClr val="53585F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Spoqa Han Sans Neo Bold" panose="020B0500000000000000" pitchFamily="34" charset="-128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kumimoji="1" lang="en-US" altLang="ko-KR" sz="3600" i="1">
                                                          <a:solidFill>
                                                            <a:srgbClr val="53585F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Spoqa Han Sans Neo Bold" panose="020B0500000000000000" pitchFamily="34" charset="-128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kumimoji="1" lang="en-US" altLang="ko-KR" sz="3600" i="1">
                                                          <a:solidFill>
                                                            <a:srgbClr val="53585F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Spoqa Han Sans Neo Bold" panose="020B0500000000000000" pitchFamily="34" charset="-128"/>
                                                        </a:rPr>
                                                        <m:t>𝑥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kumimoji="1" lang="en-US" altLang="ko-KR" sz="3600" i="1">
                                                          <a:solidFill>
                                                            <a:srgbClr val="53585F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Spoqa Han Sans Neo Bold" panose="020B0500000000000000" pitchFamily="34" charset="-128"/>
                                                        </a:rPr>
                                                        <m:t>𝑖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d>
                                            </m:e>
                                          </m:d>
                                          <m:r>
                                            <a:rPr kumimoji="1" lang="en-US" altLang="ko-KR" sz="3600" i="1">
                                              <a:solidFill>
                                                <a:srgbClr val="53585F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</a:rPr>
                                            <m:t>(</m:t>
                                          </m:r>
                                          <m:func>
                                            <m:funcPr>
                                              <m:ctrlPr>
                                                <a:rPr kumimoji="1" lang="en-US" altLang="ko-KR" sz="3600" i="1">
                                                  <a:solidFill>
                                                    <a:srgbClr val="53585F"/>
                                                  </a:solidFill>
                                                  <a:latin typeface="Cambria Math" panose="02040503050406030204" pitchFamily="18" charset="0"/>
                                                  <a:ea typeface="Spoqa Han Sans Neo Bold" panose="020B0500000000000000" pitchFamily="34" charset="-128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kumimoji="1" lang="en-US" altLang="ko-KR" sz="3600">
                                                  <a:solidFill>
                                                    <a:srgbClr val="53585F"/>
                                                  </a:solidFill>
                                                  <a:latin typeface="Cambria Math" panose="02040503050406030204" pitchFamily="18" charset="0"/>
                                                  <a:ea typeface="Spoqa Han Sans Neo Bold" panose="020B0500000000000000" pitchFamily="34" charset="-128"/>
                                                </a:rPr>
                                                <m:t>cos</m:t>
                                              </m:r>
                                            </m:fName>
                                            <m:e>
                                              <m:d>
                                                <m:dPr>
                                                  <m:ctrlPr>
                                                    <a:rPr kumimoji="1" lang="en-US" altLang="ko-KR" sz="3600" i="1">
                                                      <a:solidFill>
                                                        <a:srgbClr val="53585F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Spoqa Han Sans Neo Bold" panose="020B0500000000000000" pitchFamily="34" charset="-128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kumimoji="1" lang="en-US" altLang="ko-KR" sz="3600" i="1">
                                                          <a:solidFill>
                                                            <a:srgbClr val="53585F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Spoqa Han Sans Neo Bold" panose="020B0500000000000000" pitchFamily="34" charset="-128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kumimoji="1" lang="en-US" altLang="ko-KR" sz="3600" i="1">
                                                          <a:solidFill>
                                                            <a:srgbClr val="53585F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Spoqa Han Sans Neo Bold" panose="020B0500000000000000" pitchFamily="34" charset="-128"/>
                                                        </a:rPr>
                                                        <m:t>𝜃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kumimoji="1" lang="en-US" altLang="ko-KR" sz="3600" i="1">
                                                          <a:solidFill>
                                                            <a:srgbClr val="53585F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Spoqa Han Sans Neo Bold" panose="020B0500000000000000" pitchFamily="34" charset="-128"/>
                                                        </a:rPr>
                                                        <m:t>𝑗</m:t>
                                                      </m:r>
                                                      <m:r>
                                                        <a:rPr kumimoji="1" lang="en-US" altLang="ko-KR" sz="3600" i="1">
                                                          <a:solidFill>
                                                            <a:srgbClr val="53585F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Spoqa Han Sans Neo Bold" panose="020B0500000000000000" pitchFamily="34" charset="-128"/>
                                                        </a:rPr>
                                                        <m:t>, </m:t>
                                                      </m:r>
                                                      <m:r>
                                                        <a:rPr kumimoji="1" lang="en-US" altLang="ko-KR" sz="3600" i="1">
                                                          <a:solidFill>
                                                            <a:srgbClr val="53585F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Spoqa Han Sans Neo Bold" panose="020B0500000000000000" pitchFamily="34" charset="-128"/>
                                                        </a:rPr>
                                                        <m:t>𝑖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d>
                                            </m:e>
                                          </m:func>
                                          <m:r>
                                            <a:rPr kumimoji="1" lang="en-US" altLang="ko-KR" sz="3600" i="1">
                                              <a:solidFill>
                                                <a:srgbClr val="53585F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</a:rPr>
                                            <m:t>−</m:t>
                                          </m:r>
                                          <m:r>
                                            <a:rPr kumimoji="1" lang="en-US" altLang="ko-KR" sz="3600" i="1">
                                              <a:solidFill>
                                                <a:srgbClr val="ED234B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</a:rPr>
                                            <m:t>𝑚</m:t>
                                          </m:r>
                                          <m:r>
                                            <a:rPr kumimoji="1" lang="en-US" altLang="ko-KR" sz="3600" i="1">
                                              <a:solidFill>
                                                <a:srgbClr val="53585F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  <m:r>
                                        <a:rPr kumimoji="1" lang="en-US" altLang="ko-KR" sz="3600" i="1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  <m:t>+</m:t>
                                      </m:r>
                                      <m:nary>
                                        <m:naryPr>
                                          <m:chr m:val="∑"/>
                                          <m:supHide m:val="on"/>
                                          <m:ctrlPr>
                                            <a:rPr kumimoji="1" lang="en-US" altLang="ko-KR" sz="3600" i="1">
                                              <a:solidFill>
                                                <a:srgbClr val="53585F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a:rPr kumimoji="1" lang="en-US" altLang="ko-KR" sz="3600" i="1">
                                              <a:solidFill>
                                                <a:srgbClr val="53585F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</a:rPr>
                                            <m:t>𝑗</m:t>
                                          </m:r>
                                          <m:r>
                                            <a:rPr kumimoji="1" lang="en-US" altLang="ko-KR" sz="3600" i="1">
                                              <a:solidFill>
                                                <a:srgbClr val="53585F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</a:rPr>
                                            <m:t>≠</m:t>
                                          </m:r>
                                          <m:sSub>
                                            <m:sSubPr>
                                              <m:ctrlPr>
                                                <a:rPr kumimoji="1" lang="en-US" altLang="ko-KR" sz="3600" i="1">
                                                  <a:solidFill>
                                                    <a:srgbClr val="53585F"/>
                                                  </a:solidFill>
                                                  <a:latin typeface="Cambria Math" panose="02040503050406030204" pitchFamily="18" charset="0"/>
                                                  <a:ea typeface="Spoqa Han Sans Neo Bold" panose="020B0500000000000000" pitchFamily="34" charset="-128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1" lang="en-US" altLang="ko-KR" sz="3600" i="1">
                                                  <a:solidFill>
                                                    <a:srgbClr val="53585F"/>
                                                  </a:solidFill>
                                                  <a:latin typeface="Cambria Math" panose="02040503050406030204" pitchFamily="18" charset="0"/>
                                                  <a:ea typeface="Spoqa Han Sans Neo Bold" panose="020B0500000000000000" pitchFamily="34" charset="-128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1" lang="en-US" altLang="ko-KR" sz="3600" i="1">
                                                  <a:solidFill>
                                                    <a:srgbClr val="53585F"/>
                                                  </a:solidFill>
                                                  <a:latin typeface="Cambria Math" panose="02040503050406030204" pitchFamily="18" charset="0"/>
                                                  <a:ea typeface="Spoqa Han Sans Neo Bold" panose="020B0500000000000000" pitchFamily="34" charset="-128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sub>
                                        <m:sup/>
                                        <m:e>
                                          <m:sSup>
                                            <m:sSupPr>
                                              <m:ctrlPr>
                                                <a:rPr kumimoji="1" lang="en-US" altLang="ko-KR" sz="3600" i="1">
                                                  <a:solidFill>
                                                    <a:srgbClr val="53585F"/>
                                                  </a:solidFill>
                                                  <a:latin typeface="Cambria Math" panose="02040503050406030204" pitchFamily="18" charset="0"/>
                                                  <a:ea typeface="Spoqa Han Sans Neo Bold" panose="020B0500000000000000" pitchFamily="34" charset="-128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kumimoji="1" lang="en-US" altLang="ko-KR" sz="3600" i="1">
                                                  <a:solidFill>
                                                    <a:srgbClr val="53585F"/>
                                                  </a:solidFill>
                                                  <a:latin typeface="Cambria Math" panose="02040503050406030204" pitchFamily="18" charset="0"/>
                                                  <a:ea typeface="Spoqa Han Sans Neo Bold" panose="020B0500000000000000" pitchFamily="34" charset="-128"/>
                                                </a:rPr>
                                                <m:t>𝑒</m:t>
                                              </m:r>
                                            </m:e>
                                            <m:sup>
                                              <m:d>
                                                <m:dPr>
                                                  <m:begChr m:val="|"/>
                                                  <m:endChr m:val="|"/>
                                                  <m:ctrlPr>
                                                    <a:rPr kumimoji="1" lang="en-US" altLang="ko-KR" sz="3600" i="1">
                                                      <a:solidFill>
                                                        <a:srgbClr val="53585F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Spoqa Han Sans Neo Bold" panose="020B0500000000000000" pitchFamily="34" charset="-128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d>
                                                    <m:dPr>
                                                      <m:begChr m:val="|"/>
                                                      <m:endChr m:val="|"/>
                                                      <m:ctrlPr>
                                                        <a:rPr kumimoji="1" lang="en-US" altLang="ko-KR" sz="3600" i="1">
                                                          <a:solidFill>
                                                            <a:srgbClr val="53585F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Spoqa Han Sans Neo Bold" panose="020B0500000000000000" pitchFamily="34" charset="-128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sSub>
                                                        <m:sSubPr>
                                                          <m:ctrlPr>
                                                            <a:rPr kumimoji="1" lang="en-US" altLang="ko-KR" sz="3600" i="1">
                                                              <a:solidFill>
                                                                <a:srgbClr val="53585F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Spoqa Han Sans Neo Bold" panose="020B0500000000000000" pitchFamily="34" charset="-128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kumimoji="1" lang="en-US" altLang="ko-KR" sz="3600" i="1">
                                                              <a:solidFill>
                                                                <a:srgbClr val="53585F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Spoqa Han Sans Neo Bold" panose="020B0500000000000000" pitchFamily="34" charset="-128"/>
                                                            </a:rPr>
                                                            <m:t>𝑥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kumimoji="1" lang="en-US" altLang="ko-KR" sz="3600" i="1">
                                                              <a:solidFill>
                                                                <a:srgbClr val="53585F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Spoqa Han Sans Neo Bold" panose="020B0500000000000000" pitchFamily="34" charset="-128"/>
                                                            </a:rPr>
                                                            <m:t>𝑖</m:t>
                                                          </m:r>
                                                        </m:sub>
                                                      </m:sSub>
                                                    </m:e>
                                                  </m:d>
                                                </m:e>
                                              </m:d>
                                              <m:func>
                                                <m:funcPr>
                                                  <m:ctrlPr>
                                                    <a:rPr kumimoji="1" lang="en-US" altLang="ko-KR" sz="3600" i="1">
                                                      <a:solidFill>
                                                        <a:srgbClr val="53585F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Spoqa Han Sans Neo Bold" panose="020B0500000000000000" pitchFamily="34" charset="-128"/>
                                                    </a:rPr>
                                                  </m:ctrlPr>
                                                </m:funcPr>
                                                <m:fName>
                                                  <m:r>
                                                    <m:rPr>
                                                      <m:sty m:val="p"/>
                                                    </m:rPr>
                                                    <a:rPr kumimoji="1" lang="en-US" altLang="ko-KR" sz="3600">
                                                      <a:solidFill>
                                                        <a:srgbClr val="53585F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Spoqa Han Sans Neo Bold" panose="020B0500000000000000" pitchFamily="34" charset="-128"/>
                                                    </a:rPr>
                                                    <m:t>cos</m:t>
                                                  </m:r>
                                                </m:fName>
                                                <m:e>
                                                  <m:d>
                                                    <m:dPr>
                                                      <m:ctrlPr>
                                                        <a:rPr kumimoji="1" lang="en-US" altLang="ko-KR" sz="3600" i="1">
                                                          <a:solidFill>
                                                            <a:srgbClr val="53585F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Spoqa Han Sans Neo Bold" panose="020B0500000000000000" pitchFamily="34" charset="-128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sSub>
                                                        <m:sSubPr>
                                                          <m:ctrlPr>
                                                            <a:rPr kumimoji="1" lang="en-US" altLang="ko-KR" sz="3600" i="1">
                                                              <a:solidFill>
                                                                <a:srgbClr val="53585F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Spoqa Han Sans Neo Bold" panose="020B0500000000000000" pitchFamily="34" charset="-128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kumimoji="1" lang="en-US" altLang="ko-KR" sz="3600" i="1">
                                                              <a:solidFill>
                                                                <a:srgbClr val="53585F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Spoqa Han Sans Neo Bold" panose="020B0500000000000000" pitchFamily="34" charset="-128"/>
                                                            </a:rPr>
                                                            <m:t>𝜃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kumimoji="1" lang="en-US" altLang="ko-KR" sz="3600" i="1">
                                                              <a:solidFill>
                                                                <a:srgbClr val="53585F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Spoqa Han Sans Neo Bold" panose="020B0500000000000000" pitchFamily="34" charset="-128"/>
                                                            </a:rPr>
                                                            <m:t>𝑗</m:t>
                                                          </m:r>
                                                          <m:r>
                                                            <a:rPr kumimoji="1" lang="en-US" altLang="ko-KR" sz="3600" i="1">
                                                              <a:solidFill>
                                                                <a:srgbClr val="53585F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Spoqa Han Sans Neo Bold" panose="020B0500000000000000" pitchFamily="34" charset="-128"/>
                                                            </a:rPr>
                                                            <m:t>, </m:t>
                                                          </m:r>
                                                          <m:r>
                                                            <a:rPr kumimoji="1" lang="en-US" altLang="ko-KR" sz="3600" i="1">
                                                              <a:solidFill>
                                                                <a:srgbClr val="53585F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Spoqa Han Sans Neo Bold" panose="020B0500000000000000" pitchFamily="34" charset="-128"/>
                                                            </a:rPr>
                                                            <m:t>𝑖</m:t>
                                                          </m:r>
                                                        </m:sub>
                                                      </m:sSub>
                                                    </m:e>
                                                  </m:d>
                                                </m:e>
                                              </m:func>
                                            </m:sup>
                                          </m:sSup>
                                        </m:e>
                                      </m:nary>
                                    </m:den>
                                  </m:f>
                                </m:e>
                              </m:d>
                            </m:e>
                          </m:func>
                        </m:e>
                      </m:nary>
                    </m:oMath>
                    <m:oMath xmlns:m="http://schemas.openxmlformats.org/officeDocument/2006/math">
                      <m:sSup>
                        <m:sSupPr>
                          <m:ctrlPr>
                            <a:rPr kumimoji="1" lang="en-US" altLang="ko-KR" sz="36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sSupPr>
                        <m:e>
                          <m:r>
                            <a:rPr kumimoji="1" lang="en-US" altLang="ko-KR" sz="36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𝐿</m:t>
                          </m:r>
                        </m:e>
                        <m:sup>
                          <m:r>
                            <a:rPr kumimoji="1" lang="en-US" altLang="ko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𝐴𝑑𝑑𝑖𝑐𝑡𝑖𝑣𝑒</m:t>
                          </m:r>
                          <m:r>
                            <a:rPr kumimoji="1" lang="en-US" altLang="ko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−</m:t>
                          </m:r>
                          <m:r>
                            <a:rPr kumimoji="1" lang="en-US" altLang="ko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𝐴𝑛𝑔𝑢𝑙𝑎𝑟</m:t>
                          </m:r>
                          <m:r>
                            <a:rPr kumimoji="1" lang="en-US" altLang="ko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−</m:t>
                          </m:r>
                          <m:r>
                            <a:rPr kumimoji="1" lang="en-US" altLang="ko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𝑀𝑎𝑟𝑔𝑖𝑛</m:t>
                          </m:r>
                        </m:sup>
                      </m:sSup>
                      <m:r>
                        <a:rPr kumimoji="1" lang="en-US" altLang="ko-KR" sz="3600" i="1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=−</m:t>
                      </m:r>
                      <m:nary>
                        <m:naryPr>
                          <m:chr m:val="∑"/>
                          <m:supHide m:val="on"/>
                          <m:ctrlPr>
                            <a:rPr kumimoji="1" lang="en-US" altLang="ko-KR" sz="36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naryPr>
                        <m:sub>
                          <m:r>
                            <a:rPr kumimoji="1" lang="en-US" altLang="ko-KR" sz="36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𝑖</m:t>
                          </m:r>
                        </m:sub>
                        <m:sup/>
                        <m:e>
                          <m:func>
                            <m:funcPr>
                              <m:ctrlPr>
                                <a:rPr kumimoji="1" lang="en-US" altLang="ko-KR" sz="36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ko-KR" sz="360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log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kumimoji="1" lang="en-US" altLang="ko-KR" sz="36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kumimoji="1" lang="en-US" altLang="ko-KR" sz="3600" i="1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ko-KR" sz="3600" i="1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kumimoji="1" lang="en-US" altLang="ko-KR" sz="3600" i="1">
                                              <a:solidFill>
                                                <a:srgbClr val="53585F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</a:rPr>
                                          </m:ctrlPr>
                                        </m:dPr>
                                        <m:e>
                                          <m:d>
                                            <m:dPr>
                                              <m:begChr m:val="|"/>
                                              <m:endChr m:val="|"/>
                                              <m:ctrlPr>
                                                <a:rPr kumimoji="1" lang="en-US" altLang="ko-KR" sz="3600" i="1">
                                                  <a:solidFill>
                                                    <a:srgbClr val="53585F"/>
                                                  </a:solidFill>
                                                  <a:latin typeface="Cambria Math" panose="02040503050406030204" pitchFamily="18" charset="0"/>
                                                  <a:ea typeface="Spoqa Han Sans Neo Bold" panose="020B0500000000000000" pitchFamily="34" charset="-128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kumimoji="1" lang="en-US" altLang="ko-KR" sz="3600" i="1">
                                                      <a:solidFill>
                                                        <a:srgbClr val="53585F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Spoqa Han Sans Neo Bold" panose="020B0500000000000000" pitchFamily="34" charset="-128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kumimoji="1" lang="en-US" altLang="ko-KR" sz="3600" i="1">
                                                      <a:solidFill>
                                                        <a:srgbClr val="53585F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Spoqa Han Sans Neo Bold" panose="020B0500000000000000" pitchFamily="34" charset="-128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kumimoji="1" lang="en-US" altLang="ko-KR" sz="3600" i="1">
                                                      <a:solidFill>
                                                        <a:srgbClr val="53585F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Spoqa Han Sans Neo Bold" panose="020B0500000000000000" pitchFamily="34" charset="-128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d>
                                      <m:func>
                                        <m:funcPr>
                                          <m:ctrlPr>
                                            <a:rPr kumimoji="1" lang="en-US" altLang="ko-KR" sz="3600" i="1">
                                              <a:solidFill>
                                                <a:srgbClr val="53585F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kumimoji="1" lang="en-US" altLang="ko-KR" sz="3600">
                                              <a:solidFill>
                                                <a:srgbClr val="53585F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</a:rPr>
                                            <m:t>cos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kumimoji="1" lang="en-US" altLang="ko-KR" sz="3600" i="1">
                                                  <a:solidFill>
                                                    <a:srgbClr val="53585F"/>
                                                  </a:solidFill>
                                                  <a:latin typeface="Cambria Math" panose="02040503050406030204" pitchFamily="18" charset="0"/>
                                                  <a:ea typeface="Spoqa Han Sans Neo Bold" panose="020B0500000000000000" pitchFamily="34" charset="-128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kumimoji="1" lang="en-US" altLang="ko-KR" sz="3600" i="1">
                                                      <a:solidFill>
                                                        <a:srgbClr val="53585F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Spoqa Han Sans Neo Bold" panose="020B0500000000000000" pitchFamily="34" charset="-128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kumimoji="1" lang="en-US" altLang="ko-KR" sz="3600" i="1">
                                                      <a:solidFill>
                                                        <a:srgbClr val="53585F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Spoqa Han Sans Neo Bold" panose="020B0500000000000000" pitchFamily="34" charset="-128"/>
                                                    </a:rPr>
                                                    <m:t>𝜃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kumimoji="1" lang="en-US" altLang="ko-KR" sz="3600" i="1">
                                                      <a:solidFill>
                                                        <a:srgbClr val="53585F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Spoqa Han Sans Neo Bold" panose="020B0500000000000000" pitchFamily="34" charset="-128"/>
                                                    </a:rPr>
                                                    <m:t>𝑗</m:t>
                                                  </m:r>
                                                  <m:r>
                                                    <a:rPr kumimoji="1" lang="en-US" altLang="ko-KR" sz="3600" i="1">
                                                      <a:solidFill>
                                                        <a:srgbClr val="53585F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Spoqa Han Sans Neo Bold" panose="020B0500000000000000" pitchFamily="34" charset="-128"/>
                                                    </a:rPr>
                                                    <m:t>, </m:t>
                                                  </m:r>
                                                  <m:r>
                                                    <a:rPr kumimoji="1" lang="en-US" altLang="ko-KR" sz="3600" i="1">
                                                      <a:solidFill>
                                                        <a:srgbClr val="53585F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Spoqa Han Sans Neo Bold" panose="020B0500000000000000" pitchFamily="34" charset="-128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kumimoji="1" lang="en-US" altLang="ko-KR" sz="3600" b="0" i="1" smtClean="0">
                                                  <a:solidFill>
                                                    <a:srgbClr val="53585F"/>
                                                  </a:solidFill>
                                                  <a:latin typeface="Cambria Math" panose="02040503050406030204" pitchFamily="18" charset="0"/>
                                                  <a:ea typeface="Spoqa Han Sans Neo Bold" panose="020B0500000000000000" pitchFamily="34" charset="-128"/>
                                                </a:rPr>
                                                <m:t>+</m:t>
                                              </m:r>
                                              <m:r>
                                                <a:rPr kumimoji="1" lang="en-US" altLang="ko-KR" sz="3600" i="1">
                                                  <a:solidFill>
                                                    <a:srgbClr val="ED234B"/>
                                                  </a:solidFill>
                                                  <a:latin typeface="Cambria Math" panose="02040503050406030204" pitchFamily="18" charset="0"/>
                                                  <a:ea typeface="Spoqa Han Sans Neo Bold" panose="020B0500000000000000" pitchFamily="34" charset="-128"/>
                                                </a:rPr>
                                                <m:t>𝑚</m:t>
                                              </m:r>
                                            </m:e>
                                          </m:d>
                                        </m:e>
                                      </m:func>
                                    </m:sup>
                                  </m:sSup>
                                </m:num>
                                <m:den>
                                  <m:sSup>
                                    <m:sSupPr>
                                      <m:ctrlPr>
                                        <a:rPr kumimoji="1" lang="en-US" altLang="ko-KR" sz="3600" i="1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ko-KR" sz="3600" i="1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kumimoji="1" lang="en-US" altLang="ko-KR" sz="3600" i="1">
                                              <a:solidFill>
                                                <a:srgbClr val="53585F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</a:rPr>
                                          </m:ctrlPr>
                                        </m:dPr>
                                        <m:e>
                                          <m:d>
                                            <m:dPr>
                                              <m:begChr m:val="|"/>
                                              <m:endChr m:val="|"/>
                                              <m:ctrlPr>
                                                <a:rPr kumimoji="1" lang="en-US" altLang="ko-KR" sz="3600" i="1">
                                                  <a:solidFill>
                                                    <a:srgbClr val="53585F"/>
                                                  </a:solidFill>
                                                  <a:latin typeface="Cambria Math" panose="02040503050406030204" pitchFamily="18" charset="0"/>
                                                  <a:ea typeface="Spoqa Han Sans Neo Bold" panose="020B0500000000000000" pitchFamily="34" charset="-128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kumimoji="1" lang="en-US" altLang="ko-KR" sz="3600" i="1">
                                                      <a:solidFill>
                                                        <a:srgbClr val="53585F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Spoqa Han Sans Neo Bold" panose="020B0500000000000000" pitchFamily="34" charset="-128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kumimoji="1" lang="en-US" altLang="ko-KR" sz="3600" i="1">
                                                      <a:solidFill>
                                                        <a:srgbClr val="53585F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Spoqa Han Sans Neo Bold" panose="020B0500000000000000" pitchFamily="34" charset="-128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kumimoji="1" lang="en-US" altLang="ko-KR" sz="3600" i="1">
                                                      <a:solidFill>
                                                        <a:srgbClr val="53585F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Spoqa Han Sans Neo Bold" panose="020B0500000000000000" pitchFamily="34" charset="-128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d>
                                      <m:func>
                                        <m:funcPr>
                                          <m:ctrlPr>
                                            <a:rPr kumimoji="1" lang="en-US" altLang="ko-KR" sz="3600" i="1">
                                              <a:solidFill>
                                                <a:srgbClr val="53585F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kumimoji="1" lang="en-US" altLang="ko-KR" sz="3600">
                                              <a:solidFill>
                                                <a:srgbClr val="53585F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</a:rPr>
                                            <m:t>cos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kumimoji="1" lang="en-US" altLang="ko-KR" sz="3600" i="1">
                                                  <a:solidFill>
                                                    <a:srgbClr val="53585F"/>
                                                  </a:solidFill>
                                                  <a:latin typeface="Cambria Math" panose="02040503050406030204" pitchFamily="18" charset="0"/>
                                                  <a:ea typeface="Spoqa Han Sans Neo Bold" panose="020B0500000000000000" pitchFamily="34" charset="-128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kumimoji="1" lang="en-US" altLang="ko-KR" sz="3600" i="1">
                                                      <a:solidFill>
                                                        <a:srgbClr val="53585F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Spoqa Han Sans Neo Bold" panose="020B0500000000000000" pitchFamily="34" charset="-128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kumimoji="1" lang="en-US" altLang="ko-KR" sz="3600" i="1">
                                                      <a:solidFill>
                                                        <a:srgbClr val="53585F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Spoqa Han Sans Neo Bold" panose="020B0500000000000000" pitchFamily="34" charset="-128"/>
                                                    </a:rPr>
                                                    <m:t>𝜃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kumimoji="1" lang="en-US" altLang="ko-KR" sz="3600" i="1">
                                                      <a:solidFill>
                                                        <a:srgbClr val="53585F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Spoqa Han Sans Neo Bold" panose="020B0500000000000000" pitchFamily="34" charset="-128"/>
                                                    </a:rPr>
                                                    <m:t>𝑗</m:t>
                                                  </m:r>
                                                  <m:r>
                                                    <a:rPr kumimoji="1" lang="en-US" altLang="ko-KR" sz="3600" i="1">
                                                      <a:solidFill>
                                                        <a:srgbClr val="53585F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Spoqa Han Sans Neo Bold" panose="020B0500000000000000" pitchFamily="34" charset="-128"/>
                                                    </a:rPr>
                                                    <m:t>, </m:t>
                                                  </m:r>
                                                  <m:r>
                                                    <a:rPr kumimoji="1" lang="en-US" altLang="ko-KR" sz="3600" i="1">
                                                      <a:solidFill>
                                                        <a:srgbClr val="53585F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Spoqa Han Sans Neo Bold" panose="020B0500000000000000" pitchFamily="34" charset="-128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kumimoji="1" lang="en-US" altLang="ko-KR" sz="3600" b="0" i="1" smtClean="0">
                                                  <a:solidFill>
                                                    <a:srgbClr val="53585F"/>
                                                  </a:solidFill>
                                                  <a:latin typeface="Cambria Math" panose="02040503050406030204" pitchFamily="18" charset="0"/>
                                                  <a:ea typeface="Spoqa Han Sans Neo Bold" panose="020B0500000000000000" pitchFamily="34" charset="-128"/>
                                                </a:rPr>
                                                <m:t>+</m:t>
                                              </m:r>
                                              <m:r>
                                                <a:rPr kumimoji="1" lang="en-US" altLang="ko-KR" sz="3600" i="1">
                                                  <a:solidFill>
                                                    <a:srgbClr val="ED234B"/>
                                                  </a:solidFill>
                                                  <a:latin typeface="Cambria Math" panose="02040503050406030204" pitchFamily="18" charset="0"/>
                                                  <a:ea typeface="Spoqa Han Sans Neo Bold" panose="020B0500000000000000" pitchFamily="34" charset="-128"/>
                                                </a:rPr>
                                                <m:t>𝑚</m:t>
                                              </m:r>
                                            </m:e>
                                          </m:d>
                                        </m:e>
                                      </m:func>
                                    </m:sup>
                                  </m:sSup>
                                  <m:r>
                                    <a:rPr kumimoji="1" lang="en-US" altLang="ko-KR" sz="36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+</m:t>
                                  </m:r>
                                  <m:nary>
                                    <m:naryPr>
                                      <m:chr m:val="∑"/>
                                      <m:supHide m:val="on"/>
                                      <m:ctrlPr>
                                        <a:rPr kumimoji="1" lang="en-US" altLang="ko-KR" sz="3600" i="1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kumimoji="1" lang="en-US" altLang="ko-KR" sz="3600" i="1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  <m:t>𝑗</m:t>
                                      </m:r>
                                      <m:r>
                                        <a:rPr kumimoji="1" lang="en-US" altLang="ko-KR" sz="3600" i="1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  <m:t>≠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ko-KR" sz="3600" i="1">
                                              <a:solidFill>
                                                <a:srgbClr val="53585F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ko-KR" sz="3600" i="1">
                                              <a:solidFill>
                                                <a:srgbClr val="53585F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ko-KR" sz="3600" i="1">
                                              <a:solidFill>
                                                <a:srgbClr val="53585F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sub>
                                    <m:sup/>
                                    <m:e>
                                      <m:sSup>
                                        <m:sSupPr>
                                          <m:ctrlPr>
                                            <a:rPr kumimoji="1" lang="en-US" altLang="ko-KR" sz="3600" i="1">
                                              <a:solidFill>
                                                <a:srgbClr val="53585F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kumimoji="1" lang="en-US" altLang="ko-KR" sz="3600" i="1">
                                              <a:solidFill>
                                                <a:srgbClr val="53585F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</a:rPr>
                                            <m:t>𝑒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begChr m:val="|"/>
                                              <m:endChr m:val="|"/>
                                              <m:ctrlPr>
                                                <a:rPr kumimoji="1" lang="en-US" altLang="ko-KR" sz="3600" i="1">
                                                  <a:solidFill>
                                                    <a:srgbClr val="53585F"/>
                                                  </a:solidFill>
                                                  <a:latin typeface="Cambria Math" panose="02040503050406030204" pitchFamily="18" charset="0"/>
                                                  <a:ea typeface="Spoqa Han Sans Neo Bold" panose="020B0500000000000000" pitchFamily="34" charset="-128"/>
                                                </a:rPr>
                                              </m:ctrlPr>
                                            </m:dPr>
                                            <m:e>
                                              <m:d>
                                                <m:dPr>
                                                  <m:begChr m:val="|"/>
                                                  <m:endChr m:val="|"/>
                                                  <m:ctrlPr>
                                                    <a:rPr kumimoji="1" lang="en-US" altLang="ko-KR" sz="3600" i="1">
                                                      <a:solidFill>
                                                        <a:srgbClr val="53585F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Spoqa Han Sans Neo Bold" panose="020B0500000000000000" pitchFamily="34" charset="-128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kumimoji="1" lang="en-US" altLang="ko-KR" sz="3600" i="1">
                                                          <a:solidFill>
                                                            <a:srgbClr val="53585F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Spoqa Han Sans Neo Bold" panose="020B0500000000000000" pitchFamily="34" charset="-128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kumimoji="1" lang="en-US" altLang="ko-KR" sz="3600" i="1">
                                                          <a:solidFill>
                                                            <a:srgbClr val="53585F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Spoqa Han Sans Neo Bold" panose="020B0500000000000000" pitchFamily="34" charset="-128"/>
                                                        </a:rPr>
                                                        <m:t>𝑥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kumimoji="1" lang="en-US" altLang="ko-KR" sz="3600" i="1">
                                                          <a:solidFill>
                                                            <a:srgbClr val="53585F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Spoqa Han Sans Neo Bold" panose="020B0500000000000000" pitchFamily="34" charset="-128"/>
                                                        </a:rPr>
                                                        <m:t>𝑖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d>
                                            </m:e>
                                          </m:d>
                                          <m:func>
                                            <m:funcPr>
                                              <m:ctrlPr>
                                                <a:rPr kumimoji="1" lang="en-US" altLang="ko-KR" sz="3600" i="1">
                                                  <a:solidFill>
                                                    <a:srgbClr val="53585F"/>
                                                  </a:solidFill>
                                                  <a:latin typeface="Cambria Math" panose="02040503050406030204" pitchFamily="18" charset="0"/>
                                                  <a:ea typeface="Spoqa Han Sans Neo Bold" panose="020B0500000000000000" pitchFamily="34" charset="-128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kumimoji="1" lang="en-US" altLang="ko-KR" sz="3600">
                                                  <a:solidFill>
                                                    <a:srgbClr val="53585F"/>
                                                  </a:solidFill>
                                                  <a:latin typeface="Cambria Math" panose="02040503050406030204" pitchFamily="18" charset="0"/>
                                                  <a:ea typeface="Spoqa Han Sans Neo Bold" panose="020B0500000000000000" pitchFamily="34" charset="-128"/>
                                                </a:rPr>
                                                <m:t>cos</m:t>
                                              </m:r>
                                            </m:fName>
                                            <m:e>
                                              <m:d>
                                                <m:dPr>
                                                  <m:ctrlPr>
                                                    <a:rPr kumimoji="1" lang="en-US" altLang="ko-KR" sz="3600" i="1">
                                                      <a:solidFill>
                                                        <a:srgbClr val="53585F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Spoqa Han Sans Neo Bold" panose="020B0500000000000000" pitchFamily="34" charset="-128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kumimoji="1" lang="en-US" altLang="ko-KR" sz="3600" i="1">
                                                          <a:solidFill>
                                                            <a:srgbClr val="53585F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Spoqa Han Sans Neo Bold" panose="020B0500000000000000" pitchFamily="34" charset="-128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kumimoji="1" lang="en-US" altLang="ko-KR" sz="3600" i="1">
                                                          <a:solidFill>
                                                            <a:srgbClr val="53585F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Spoqa Han Sans Neo Bold" panose="020B0500000000000000" pitchFamily="34" charset="-128"/>
                                                        </a:rPr>
                                                        <m:t>𝜃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kumimoji="1" lang="en-US" altLang="ko-KR" sz="3600" i="1">
                                                          <a:solidFill>
                                                            <a:srgbClr val="53585F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Spoqa Han Sans Neo Bold" panose="020B0500000000000000" pitchFamily="34" charset="-128"/>
                                                        </a:rPr>
                                                        <m:t>𝑗</m:t>
                                                      </m:r>
                                                      <m:r>
                                                        <a:rPr kumimoji="1" lang="en-US" altLang="ko-KR" sz="3600" i="1">
                                                          <a:solidFill>
                                                            <a:srgbClr val="53585F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Spoqa Han Sans Neo Bold" panose="020B0500000000000000" pitchFamily="34" charset="-128"/>
                                                        </a:rPr>
                                                        <m:t>, </m:t>
                                                      </m:r>
                                                      <m:r>
                                                        <a:rPr kumimoji="1" lang="en-US" altLang="ko-KR" sz="3600" i="1">
                                                          <a:solidFill>
                                                            <a:srgbClr val="53585F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Spoqa Han Sans Neo Bold" panose="020B0500000000000000" pitchFamily="34" charset="-128"/>
                                                        </a:rPr>
                                                        <m:t>𝑖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d>
                                            </m:e>
                                          </m:func>
                                        </m:sup>
                                      </m:sSup>
                                    </m:e>
                                  </m:nary>
                                </m:den>
                              </m:f>
                            </m:e>
                          </m:func>
                        </m:e>
                      </m:nary>
                    </m:oMath>
                  </m:oMathPara>
                </a14:m>
                <a:endParaRPr kumimoji="1" lang="en-US" altLang="ko-Kore-KR" sz="36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 lvl="1"/>
                <a:r>
                  <a:rPr kumimoji="1" lang="ko-Kore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셋을 하나로 합쳐 일반화 하면</a:t>
                </a:r>
                <a:r>
                  <a:rPr kumimoji="1" lang="en-US" altLang="ko-Kore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,</a:t>
                </a:r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ko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sSupPr>
                        <m:e>
                          <m:r>
                            <a:rPr kumimoji="1" lang="en-US" altLang="ko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𝐿</m:t>
                          </m:r>
                        </m:e>
                        <m:sup>
                          <m:r>
                            <a:rPr kumimoji="1" lang="en-US" altLang="ko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𝐶𝑜𝑚𝑏𝑖𝑛𝑒𝑑</m:t>
                          </m:r>
                          <m:r>
                            <a:rPr kumimoji="1" lang="en-US" altLang="ko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−</m:t>
                          </m:r>
                          <m:r>
                            <a:rPr kumimoji="1" lang="en-US" altLang="ko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𝑀𝑎𝑟𝑔𝑖𝑛</m:t>
                          </m:r>
                          <m:r>
                            <a:rPr kumimoji="1" lang="en-US" altLang="ko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−</m:t>
                          </m:r>
                          <m:r>
                            <a:rPr kumimoji="1" lang="en-US" altLang="ko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𝑃𝑒𝑛𝑎𝑙𝑡𝑦</m:t>
                          </m:r>
                        </m:sup>
                      </m:sSup>
                      <m:r>
                        <a:rPr kumimoji="1" lang="en-US" altLang="ko-KR" sz="3600" i="1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=−</m:t>
                      </m:r>
                      <m:nary>
                        <m:naryPr>
                          <m:chr m:val="∑"/>
                          <m:supHide m:val="on"/>
                          <m:ctrlPr>
                            <a:rPr kumimoji="1" lang="en-US" altLang="ko-KR" sz="36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naryPr>
                        <m:sub>
                          <m:r>
                            <a:rPr kumimoji="1" lang="en-US" altLang="ko-KR" sz="36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𝑖</m:t>
                          </m:r>
                        </m:sub>
                        <m:sup/>
                        <m:e>
                          <m:func>
                            <m:funcPr>
                              <m:ctrlPr>
                                <a:rPr kumimoji="1" lang="en-US" altLang="ko-KR" sz="36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ko-KR" sz="360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log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kumimoji="1" lang="en-US" altLang="ko-KR" sz="36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kumimoji="1" lang="en-US" altLang="ko-KR" sz="3600" i="1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ko-KR" sz="3600" i="1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kumimoji="1" lang="en-US" altLang="ko-KR" sz="3600" i="1">
                                              <a:solidFill>
                                                <a:srgbClr val="53585F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</a:rPr>
                                          </m:ctrlPr>
                                        </m:dPr>
                                        <m:e>
                                          <m:d>
                                            <m:dPr>
                                              <m:begChr m:val="|"/>
                                              <m:endChr m:val="|"/>
                                              <m:ctrlPr>
                                                <a:rPr kumimoji="1" lang="en-US" altLang="ko-KR" sz="3600" i="1">
                                                  <a:solidFill>
                                                    <a:srgbClr val="53585F"/>
                                                  </a:solidFill>
                                                  <a:latin typeface="Cambria Math" panose="02040503050406030204" pitchFamily="18" charset="0"/>
                                                  <a:ea typeface="Spoqa Han Sans Neo Bold" panose="020B0500000000000000" pitchFamily="34" charset="-128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kumimoji="1" lang="en-US" altLang="ko-KR" sz="3600" i="1">
                                                      <a:solidFill>
                                                        <a:srgbClr val="53585F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Spoqa Han Sans Neo Bold" panose="020B0500000000000000" pitchFamily="34" charset="-128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kumimoji="1" lang="en-US" altLang="ko-KR" sz="3600" i="1">
                                                      <a:solidFill>
                                                        <a:srgbClr val="53585F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Spoqa Han Sans Neo Bold" panose="020B0500000000000000" pitchFamily="34" charset="-128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kumimoji="1" lang="en-US" altLang="ko-KR" sz="3600" i="1">
                                                      <a:solidFill>
                                                        <a:srgbClr val="53585F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Spoqa Han Sans Neo Bold" panose="020B0500000000000000" pitchFamily="34" charset="-128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d>
                                      <m:r>
                                        <a:rPr kumimoji="1" lang="en-US" altLang="ko-KR" sz="3600" b="0" i="1" smtClean="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  <m:t>(</m:t>
                                      </m:r>
                                      <m:func>
                                        <m:funcPr>
                                          <m:ctrlPr>
                                            <a:rPr kumimoji="1" lang="en-US" altLang="ko-KR" sz="3600" i="1">
                                              <a:solidFill>
                                                <a:srgbClr val="53585F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kumimoji="1" lang="en-US" altLang="ko-KR" sz="3600">
                                              <a:solidFill>
                                                <a:srgbClr val="53585F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</a:rPr>
                                            <m:t>cos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kumimoji="1" lang="en-US" altLang="ko-KR" sz="3600" i="1">
                                                  <a:solidFill>
                                                    <a:srgbClr val="53585F"/>
                                                  </a:solidFill>
                                                  <a:latin typeface="Cambria Math" panose="02040503050406030204" pitchFamily="18" charset="0"/>
                                                  <a:ea typeface="Spoqa Han Sans Neo Bold" panose="020B0500000000000000" pitchFamily="34" charset="-128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kumimoji="1" lang="en-US" altLang="ko-KR" sz="3600" b="0" i="1" smtClean="0">
                                                      <a:solidFill>
                                                        <a:srgbClr val="ED234B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Spoqa Han Sans Neo Bold" panose="020B0500000000000000" pitchFamily="34" charset="-128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kumimoji="1" lang="en-US" altLang="ko-KR" sz="3600" b="0" i="1" smtClean="0">
                                                      <a:solidFill>
                                                        <a:srgbClr val="ED234B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Spoqa Han Sans Neo Bold" panose="020B0500000000000000" pitchFamily="34" charset="-128"/>
                                                    </a:rPr>
                                                    <m:t>𝑚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kumimoji="1" lang="en-US" altLang="ko-KR" sz="3600" b="0" i="1" smtClean="0">
                                                      <a:solidFill>
                                                        <a:srgbClr val="ED234B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Spoqa Han Sans Neo Bold" panose="020B0500000000000000" pitchFamily="34" charset="-128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  <m:sSub>
                                                <m:sSubPr>
                                                  <m:ctrlPr>
                                                    <a:rPr kumimoji="1" lang="en-US" altLang="ko-KR" sz="3600" i="1">
                                                      <a:solidFill>
                                                        <a:srgbClr val="53585F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Spoqa Han Sans Neo Bold" panose="020B0500000000000000" pitchFamily="34" charset="-128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kumimoji="1" lang="en-US" altLang="ko-KR" sz="3600" i="1">
                                                      <a:solidFill>
                                                        <a:srgbClr val="53585F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Spoqa Han Sans Neo Bold" panose="020B0500000000000000" pitchFamily="34" charset="-128"/>
                                                    </a:rPr>
                                                    <m:t>𝜃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kumimoji="1" lang="en-US" altLang="ko-KR" sz="3600" i="1">
                                                      <a:solidFill>
                                                        <a:srgbClr val="53585F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Spoqa Han Sans Neo Bold" panose="020B0500000000000000" pitchFamily="34" charset="-128"/>
                                                    </a:rPr>
                                                    <m:t>𝑗</m:t>
                                                  </m:r>
                                                  <m:r>
                                                    <a:rPr kumimoji="1" lang="en-US" altLang="ko-KR" sz="3600" i="1">
                                                      <a:solidFill>
                                                        <a:srgbClr val="53585F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Spoqa Han Sans Neo Bold" panose="020B0500000000000000" pitchFamily="34" charset="-128"/>
                                                    </a:rPr>
                                                    <m:t>, </m:t>
                                                  </m:r>
                                                  <m:r>
                                                    <a:rPr kumimoji="1" lang="en-US" altLang="ko-KR" sz="3600" i="1">
                                                      <a:solidFill>
                                                        <a:srgbClr val="53585F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Spoqa Han Sans Neo Bold" panose="020B0500000000000000" pitchFamily="34" charset="-128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kumimoji="1" lang="en-US" altLang="ko-KR" sz="3600" b="0" i="1" smtClean="0">
                                                  <a:solidFill>
                                                    <a:srgbClr val="53585F"/>
                                                  </a:solidFill>
                                                  <a:latin typeface="Cambria Math" panose="02040503050406030204" pitchFamily="18" charset="0"/>
                                                  <a:ea typeface="Spoqa Han Sans Neo Bold" panose="020B0500000000000000" pitchFamily="34" charset="-128"/>
                                                </a:rPr>
                                                <m:t>+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kumimoji="1" lang="en-US" altLang="ko-KR" sz="3600" b="0" i="1" smtClean="0">
                                                      <a:solidFill>
                                                        <a:srgbClr val="ED234B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Spoqa Han Sans Neo Bold" panose="020B0500000000000000" pitchFamily="34" charset="-128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kumimoji="1" lang="en-US" altLang="ko-KR" sz="3600" b="0" i="1" smtClean="0">
                                                      <a:solidFill>
                                                        <a:srgbClr val="ED234B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Spoqa Han Sans Neo Bold" panose="020B0500000000000000" pitchFamily="34" charset="-128"/>
                                                    </a:rPr>
                                                    <m:t>𝑚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kumimoji="1" lang="en-US" altLang="ko-KR" sz="3600" b="0" i="1" smtClean="0">
                                                      <a:solidFill>
                                                        <a:srgbClr val="ED234B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Spoqa Han Sans Neo Bold" panose="020B0500000000000000" pitchFamily="34" charset="-128"/>
                                                    </a:rPr>
                                                    <m:t>2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  <m:r>
                                            <a:rPr kumimoji="1" lang="en-US" altLang="ko-KR" sz="3600" b="0" i="1" smtClean="0">
                                              <a:solidFill>
                                                <a:srgbClr val="53585F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kumimoji="1" lang="en-US" altLang="ko-KR" sz="3600" b="0" i="1" smtClean="0">
                                                  <a:solidFill>
                                                    <a:srgbClr val="ED234B"/>
                                                  </a:solidFill>
                                                  <a:latin typeface="Cambria Math" panose="02040503050406030204" pitchFamily="18" charset="0"/>
                                                  <a:ea typeface="Spoqa Han Sans Neo Bold" panose="020B0500000000000000" pitchFamily="34" charset="-128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1" lang="en-US" altLang="ko-KR" sz="3600" b="0" i="1" smtClean="0">
                                                  <a:solidFill>
                                                    <a:srgbClr val="ED234B"/>
                                                  </a:solidFill>
                                                  <a:latin typeface="Cambria Math" panose="02040503050406030204" pitchFamily="18" charset="0"/>
                                                  <a:ea typeface="Spoqa Han Sans Neo Bold" panose="020B0500000000000000" pitchFamily="34" charset="-128"/>
                                                </a:rPr>
                                                <m:t>𝑚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1" lang="en-US" altLang="ko-KR" sz="3600" b="0" i="1" smtClean="0">
                                                  <a:solidFill>
                                                    <a:srgbClr val="ED234B"/>
                                                  </a:solidFill>
                                                  <a:latin typeface="Cambria Math" panose="02040503050406030204" pitchFamily="18" charset="0"/>
                                                  <a:ea typeface="Spoqa Han Sans Neo Bold" panose="020B0500000000000000" pitchFamily="34" charset="-128"/>
                                                </a:rPr>
                                                <m:t>3</m:t>
                                              </m:r>
                                            </m:sub>
                                          </m:sSub>
                                        </m:e>
                                      </m:func>
                                      <m:r>
                                        <a:rPr kumimoji="1" lang="en-US" altLang="ko-KR" sz="3600" b="0" i="1" smtClean="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  <m:t>)</m:t>
                                      </m:r>
                                    </m:sup>
                                  </m:sSup>
                                </m:num>
                                <m:den>
                                  <m:sSup>
                                    <m:sSupPr>
                                      <m:ctrlPr>
                                        <a:rPr kumimoji="1" lang="en-US" altLang="ko-KR" sz="3600" i="1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ko-KR" sz="3600" i="1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kumimoji="1" lang="en-US" altLang="ko-KR" sz="3600" i="1">
                                              <a:solidFill>
                                                <a:srgbClr val="53585F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</a:rPr>
                                          </m:ctrlPr>
                                        </m:dPr>
                                        <m:e>
                                          <m:d>
                                            <m:dPr>
                                              <m:begChr m:val="|"/>
                                              <m:endChr m:val="|"/>
                                              <m:ctrlPr>
                                                <a:rPr kumimoji="1" lang="en-US" altLang="ko-KR" sz="3600" i="1">
                                                  <a:solidFill>
                                                    <a:srgbClr val="53585F"/>
                                                  </a:solidFill>
                                                  <a:latin typeface="Cambria Math" panose="02040503050406030204" pitchFamily="18" charset="0"/>
                                                  <a:ea typeface="Spoqa Han Sans Neo Bold" panose="020B0500000000000000" pitchFamily="34" charset="-128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kumimoji="1" lang="en-US" altLang="ko-KR" sz="3600" i="1">
                                                      <a:solidFill>
                                                        <a:srgbClr val="53585F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Spoqa Han Sans Neo Bold" panose="020B0500000000000000" pitchFamily="34" charset="-128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kumimoji="1" lang="en-US" altLang="ko-KR" sz="3600" i="1">
                                                      <a:solidFill>
                                                        <a:srgbClr val="53585F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Spoqa Han Sans Neo Bold" panose="020B0500000000000000" pitchFamily="34" charset="-128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kumimoji="1" lang="en-US" altLang="ko-KR" sz="3600" i="1">
                                                      <a:solidFill>
                                                        <a:srgbClr val="53585F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Spoqa Han Sans Neo Bold" panose="020B0500000000000000" pitchFamily="34" charset="-128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d>
                                      <m:r>
                                        <a:rPr kumimoji="1" lang="en-US" altLang="ko-KR" sz="3600" b="0" i="1" smtClean="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  <m:t>(</m:t>
                                      </m:r>
                                      <m:func>
                                        <m:funcPr>
                                          <m:ctrlPr>
                                            <a:rPr kumimoji="1" lang="en-US" altLang="ko-KR" sz="3600" i="1">
                                              <a:solidFill>
                                                <a:srgbClr val="53585F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kumimoji="1" lang="en-US" altLang="ko-KR" sz="3600">
                                              <a:solidFill>
                                                <a:srgbClr val="53585F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</a:rPr>
                                            <m:t>cos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kumimoji="1" lang="en-US" altLang="ko-KR" sz="3600" i="1">
                                                  <a:solidFill>
                                                    <a:srgbClr val="53585F"/>
                                                  </a:solidFill>
                                                  <a:latin typeface="Cambria Math" panose="02040503050406030204" pitchFamily="18" charset="0"/>
                                                  <a:ea typeface="Spoqa Han Sans Neo Bold" panose="020B0500000000000000" pitchFamily="34" charset="-128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kumimoji="1" lang="en-US" altLang="ko-KR" sz="3600" i="1" smtClean="0">
                                                      <a:solidFill>
                                                        <a:srgbClr val="ED234B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Spoqa Han Sans Neo Bold" panose="020B0500000000000000" pitchFamily="34" charset="-128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kumimoji="1" lang="en-US" altLang="ko-KR" sz="3600" i="1">
                                                      <a:solidFill>
                                                        <a:srgbClr val="ED234B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Spoqa Han Sans Neo Bold" panose="020B0500000000000000" pitchFamily="34" charset="-128"/>
                                                    </a:rPr>
                                                    <m:t>𝑚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kumimoji="1" lang="en-US" altLang="ko-KR" sz="3600" i="1">
                                                      <a:solidFill>
                                                        <a:srgbClr val="ED234B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Spoqa Han Sans Neo Bold" panose="020B0500000000000000" pitchFamily="34" charset="-128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  <m:sSub>
                                                <m:sSubPr>
                                                  <m:ctrlPr>
                                                    <a:rPr kumimoji="1" lang="en-US" altLang="ko-KR" sz="3600" i="1">
                                                      <a:solidFill>
                                                        <a:srgbClr val="53585F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Spoqa Han Sans Neo Bold" panose="020B0500000000000000" pitchFamily="34" charset="-128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kumimoji="1" lang="en-US" altLang="ko-KR" sz="3600" i="1">
                                                      <a:solidFill>
                                                        <a:srgbClr val="53585F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Spoqa Han Sans Neo Bold" panose="020B0500000000000000" pitchFamily="34" charset="-128"/>
                                                    </a:rPr>
                                                    <m:t>𝜃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kumimoji="1" lang="en-US" altLang="ko-KR" sz="3600" i="1">
                                                      <a:solidFill>
                                                        <a:srgbClr val="53585F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Spoqa Han Sans Neo Bold" panose="020B0500000000000000" pitchFamily="34" charset="-128"/>
                                                    </a:rPr>
                                                    <m:t>𝑗</m:t>
                                                  </m:r>
                                                  <m:r>
                                                    <a:rPr kumimoji="1" lang="en-US" altLang="ko-KR" sz="3600" i="1">
                                                      <a:solidFill>
                                                        <a:srgbClr val="53585F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Spoqa Han Sans Neo Bold" panose="020B0500000000000000" pitchFamily="34" charset="-128"/>
                                                    </a:rPr>
                                                    <m:t>, </m:t>
                                                  </m:r>
                                                  <m:r>
                                                    <a:rPr kumimoji="1" lang="en-US" altLang="ko-KR" sz="3600" i="1">
                                                      <a:solidFill>
                                                        <a:srgbClr val="53585F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Spoqa Han Sans Neo Bold" panose="020B0500000000000000" pitchFamily="34" charset="-128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kumimoji="1" lang="en-US" altLang="ko-KR" sz="3600" b="0" i="1" smtClean="0">
                                                  <a:solidFill>
                                                    <a:srgbClr val="53585F"/>
                                                  </a:solidFill>
                                                  <a:latin typeface="Cambria Math" panose="02040503050406030204" pitchFamily="18" charset="0"/>
                                                  <a:ea typeface="Spoqa Han Sans Neo Bold" panose="020B0500000000000000" pitchFamily="34" charset="-128"/>
                                                </a:rPr>
                                                <m:t>+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kumimoji="1" lang="en-US" altLang="ko-KR" sz="3600" i="1" smtClean="0">
                                                      <a:solidFill>
                                                        <a:srgbClr val="ED234B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Spoqa Han Sans Neo Bold" panose="020B0500000000000000" pitchFamily="34" charset="-128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kumimoji="1" lang="en-US" altLang="ko-KR" sz="3600" i="1">
                                                      <a:solidFill>
                                                        <a:srgbClr val="ED234B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Spoqa Han Sans Neo Bold" panose="020B0500000000000000" pitchFamily="34" charset="-128"/>
                                                    </a:rPr>
                                                    <m:t>𝑚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kumimoji="1" lang="en-US" altLang="ko-KR" sz="3600" i="1">
                                                      <a:solidFill>
                                                        <a:srgbClr val="ED234B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Spoqa Han Sans Neo Bold" panose="020B0500000000000000" pitchFamily="34" charset="-128"/>
                                                    </a:rPr>
                                                    <m:t>2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  <m:r>
                                            <a:rPr kumimoji="1" lang="en-US" altLang="ko-KR" sz="3600" b="0" i="1" smtClean="0">
                                              <a:solidFill>
                                                <a:srgbClr val="53585F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kumimoji="1" lang="en-US" altLang="ko-KR" sz="3600" i="1">
                                                  <a:solidFill>
                                                    <a:srgbClr val="ED234B"/>
                                                  </a:solidFill>
                                                  <a:latin typeface="Cambria Math" panose="02040503050406030204" pitchFamily="18" charset="0"/>
                                                  <a:ea typeface="Spoqa Han Sans Neo Bold" panose="020B0500000000000000" pitchFamily="34" charset="-128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1" lang="en-US" altLang="ko-KR" sz="3600" i="1">
                                                  <a:solidFill>
                                                    <a:srgbClr val="ED234B"/>
                                                  </a:solidFill>
                                                  <a:latin typeface="Cambria Math" panose="02040503050406030204" pitchFamily="18" charset="0"/>
                                                  <a:ea typeface="Spoqa Han Sans Neo Bold" panose="020B0500000000000000" pitchFamily="34" charset="-128"/>
                                                </a:rPr>
                                                <m:t>𝑚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1" lang="en-US" altLang="ko-KR" sz="3600" i="1">
                                                  <a:solidFill>
                                                    <a:srgbClr val="ED234B"/>
                                                  </a:solidFill>
                                                  <a:latin typeface="Cambria Math" panose="02040503050406030204" pitchFamily="18" charset="0"/>
                                                  <a:ea typeface="Spoqa Han Sans Neo Bold" panose="020B0500000000000000" pitchFamily="34" charset="-128"/>
                                                </a:rPr>
                                                <m:t>3</m:t>
                                              </m:r>
                                            </m:sub>
                                          </m:sSub>
                                          <m:r>
                                            <a:rPr kumimoji="1" lang="en-US" altLang="ko-KR" sz="3600" b="0" i="1" smtClean="0">
                                              <a:solidFill>
                                                <a:srgbClr val="53585F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</a:rPr>
                                            <m:t>)</m:t>
                                          </m:r>
                                        </m:e>
                                      </m:func>
                                    </m:sup>
                                  </m:sSup>
                                  <m:r>
                                    <a:rPr kumimoji="1" lang="en-US" altLang="ko-KR" sz="36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+</m:t>
                                  </m:r>
                                  <m:nary>
                                    <m:naryPr>
                                      <m:chr m:val="∑"/>
                                      <m:supHide m:val="on"/>
                                      <m:ctrlPr>
                                        <a:rPr kumimoji="1" lang="en-US" altLang="ko-KR" sz="3600" i="1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kumimoji="1" lang="en-US" altLang="ko-KR" sz="3600" i="1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  <m:t>𝑗</m:t>
                                      </m:r>
                                      <m:r>
                                        <a:rPr kumimoji="1" lang="en-US" altLang="ko-KR" sz="3600" i="1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  <m:t>≠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ko-KR" sz="3600" i="1">
                                              <a:solidFill>
                                                <a:srgbClr val="53585F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ko-KR" sz="3600" i="1">
                                              <a:solidFill>
                                                <a:srgbClr val="53585F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ko-KR" sz="3600" i="1">
                                              <a:solidFill>
                                                <a:srgbClr val="53585F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sub>
                                    <m:sup/>
                                    <m:e>
                                      <m:sSup>
                                        <m:sSupPr>
                                          <m:ctrlPr>
                                            <a:rPr kumimoji="1" lang="en-US" altLang="ko-KR" sz="3600" i="1">
                                              <a:solidFill>
                                                <a:srgbClr val="53585F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kumimoji="1" lang="en-US" altLang="ko-KR" sz="3600" i="1">
                                              <a:solidFill>
                                                <a:srgbClr val="53585F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</a:rPr>
                                            <m:t>𝑒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begChr m:val="|"/>
                                              <m:endChr m:val="|"/>
                                              <m:ctrlPr>
                                                <a:rPr kumimoji="1" lang="en-US" altLang="ko-KR" sz="3600" i="1">
                                                  <a:solidFill>
                                                    <a:srgbClr val="53585F"/>
                                                  </a:solidFill>
                                                  <a:latin typeface="Cambria Math" panose="02040503050406030204" pitchFamily="18" charset="0"/>
                                                  <a:ea typeface="Spoqa Han Sans Neo Bold" panose="020B0500000000000000" pitchFamily="34" charset="-128"/>
                                                </a:rPr>
                                              </m:ctrlPr>
                                            </m:dPr>
                                            <m:e>
                                              <m:d>
                                                <m:dPr>
                                                  <m:begChr m:val="|"/>
                                                  <m:endChr m:val="|"/>
                                                  <m:ctrlPr>
                                                    <a:rPr kumimoji="1" lang="en-US" altLang="ko-KR" sz="3600" i="1">
                                                      <a:solidFill>
                                                        <a:srgbClr val="53585F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Spoqa Han Sans Neo Bold" panose="020B0500000000000000" pitchFamily="34" charset="-128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kumimoji="1" lang="en-US" altLang="ko-KR" sz="3600" i="1">
                                                          <a:solidFill>
                                                            <a:srgbClr val="53585F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Spoqa Han Sans Neo Bold" panose="020B0500000000000000" pitchFamily="34" charset="-128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kumimoji="1" lang="en-US" altLang="ko-KR" sz="3600" i="1">
                                                          <a:solidFill>
                                                            <a:srgbClr val="53585F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Spoqa Han Sans Neo Bold" panose="020B0500000000000000" pitchFamily="34" charset="-128"/>
                                                        </a:rPr>
                                                        <m:t>𝑥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kumimoji="1" lang="en-US" altLang="ko-KR" sz="3600" i="1">
                                                          <a:solidFill>
                                                            <a:srgbClr val="53585F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Spoqa Han Sans Neo Bold" panose="020B0500000000000000" pitchFamily="34" charset="-128"/>
                                                        </a:rPr>
                                                        <m:t>𝑖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d>
                                            </m:e>
                                          </m:d>
                                          <m:func>
                                            <m:funcPr>
                                              <m:ctrlPr>
                                                <a:rPr kumimoji="1" lang="en-US" altLang="ko-KR" sz="3600" i="1">
                                                  <a:solidFill>
                                                    <a:srgbClr val="53585F"/>
                                                  </a:solidFill>
                                                  <a:latin typeface="Cambria Math" panose="02040503050406030204" pitchFamily="18" charset="0"/>
                                                  <a:ea typeface="Spoqa Han Sans Neo Bold" panose="020B0500000000000000" pitchFamily="34" charset="-128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kumimoji="1" lang="en-US" altLang="ko-KR" sz="3600">
                                                  <a:solidFill>
                                                    <a:srgbClr val="53585F"/>
                                                  </a:solidFill>
                                                  <a:latin typeface="Cambria Math" panose="02040503050406030204" pitchFamily="18" charset="0"/>
                                                  <a:ea typeface="Spoqa Han Sans Neo Bold" panose="020B0500000000000000" pitchFamily="34" charset="-128"/>
                                                </a:rPr>
                                                <m:t>cos</m:t>
                                              </m:r>
                                            </m:fName>
                                            <m:e>
                                              <m:d>
                                                <m:dPr>
                                                  <m:ctrlPr>
                                                    <a:rPr kumimoji="1" lang="en-US" altLang="ko-KR" sz="3600" i="1">
                                                      <a:solidFill>
                                                        <a:srgbClr val="53585F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Spoqa Han Sans Neo Bold" panose="020B0500000000000000" pitchFamily="34" charset="-128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kumimoji="1" lang="en-US" altLang="ko-KR" sz="3600" i="1">
                                                          <a:solidFill>
                                                            <a:srgbClr val="53585F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Spoqa Han Sans Neo Bold" panose="020B0500000000000000" pitchFamily="34" charset="-128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kumimoji="1" lang="en-US" altLang="ko-KR" sz="3600" i="1">
                                                          <a:solidFill>
                                                            <a:srgbClr val="53585F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Spoqa Han Sans Neo Bold" panose="020B0500000000000000" pitchFamily="34" charset="-128"/>
                                                        </a:rPr>
                                                        <m:t>𝜃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kumimoji="1" lang="en-US" altLang="ko-KR" sz="3600" i="1">
                                                          <a:solidFill>
                                                            <a:srgbClr val="53585F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Spoqa Han Sans Neo Bold" panose="020B0500000000000000" pitchFamily="34" charset="-128"/>
                                                        </a:rPr>
                                                        <m:t>𝑗</m:t>
                                                      </m:r>
                                                      <m:r>
                                                        <a:rPr kumimoji="1" lang="en-US" altLang="ko-KR" sz="3600" i="1">
                                                          <a:solidFill>
                                                            <a:srgbClr val="53585F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Spoqa Han Sans Neo Bold" panose="020B0500000000000000" pitchFamily="34" charset="-128"/>
                                                        </a:rPr>
                                                        <m:t>, </m:t>
                                                      </m:r>
                                                      <m:r>
                                                        <a:rPr kumimoji="1" lang="en-US" altLang="ko-KR" sz="3600" i="1">
                                                          <a:solidFill>
                                                            <a:srgbClr val="53585F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Spoqa Han Sans Neo Bold" panose="020B0500000000000000" pitchFamily="34" charset="-128"/>
                                                        </a:rPr>
                                                        <m:t>𝑖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d>
                                            </m:e>
                                          </m:func>
                                        </m:sup>
                                      </m:sSup>
                                    </m:e>
                                  </m:nary>
                                </m:den>
                              </m:f>
                            </m:e>
                          </m:func>
                        </m:e>
                      </m:nary>
                    </m:oMath>
                  </m:oMathPara>
                </a14:m>
                <a:endParaRPr kumimoji="1" lang="ko-Kore-KR" altLang="en-US" sz="36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EB2810B-3A30-0B40-BA4A-D8DE18CCF4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1769" y="3876730"/>
                <a:ext cx="20538874" cy="8431282"/>
              </a:xfrm>
              <a:prstGeom prst="rect">
                <a:avLst/>
              </a:prstGeom>
              <a:blipFill>
                <a:blip r:embed="rId4"/>
                <a:stretch>
                  <a:fillRect l="-803" t="-2105" b="-30977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직사각형 13">
            <a:extLst>
              <a:ext uri="{FF2B5EF4-FFF2-40B4-BE49-F238E27FC236}">
                <a16:creationId xmlns:a16="http://schemas.microsoft.com/office/drawing/2014/main" id="{253C2FD0-8598-1942-9FD2-945894BB070C}"/>
              </a:ext>
            </a:extLst>
          </p:cNvPr>
          <p:cNvSpPr/>
          <p:nvPr/>
        </p:nvSpPr>
        <p:spPr>
          <a:xfrm>
            <a:off x="1921768" y="12709669"/>
            <a:ext cx="1813583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Deng, </a:t>
            </a:r>
            <a:r>
              <a:rPr lang="en" altLang="ko-Kore-KR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Jiankang</a:t>
            </a:r>
            <a:r>
              <a:rPr lang="en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 et al. "</a:t>
            </a:r>
            <a:r>
              <a:rPr lang="en" altLang="ko-Kore-KR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Arcface</a:t>
            </a:r>
            <a:r>
              <a:rPr lang="en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: Additive angular margin loss for deep face recognition." Proceedings of the IEEE/CVF Conference on Computer Vision and Pattern Recognition. 2019.</a:t>
            </a:r>
            <a:endParaRPr lang="ko-Kore-KR" altLang="en-US" sz="14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488F678-03AC-A94D-B643-0F4F7CF1DF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27279" y="130074"/>
            <a:ext cx="8127155" cy="3568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1197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6499854" cy="107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b="1" dirty="0"/>
              <a:t>Triplet loss</a:t>
            </a:r>
          </a:p>
          <a:p>
            <a:pPr marL="457200" indent="-457200">
              <a:spcBef>
                <a:spcPts val="1000"/>
              </a:spcBef>
              <a:buFont typeface="Arial" panose="020B0604020202020204" pitchFamily="34" charset="0"/>
              <a:buChar char="•"/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dirty="0"/>
              <a:t>In </a:t>
            </a:r>
            <a:r>
              <a:rPr lang="en-US" altLang="ko-KR" dirty="0" err="1"/>
              <a:t>FaceNet</a:t>
            </a:r>
            <a:r>
              <a:rPr lang="en-US" altLang="ko-KR" dirty="0"/>
              <a:t> (2015)</a:t>
            </a:r>
          </a:p>
        </p:txBody>
      </p:sp>
      <p:sp>
        <p:nvSpPr>
          <p:cNvPr id="8" name="슬라이드 번호 개체 틀 4">
            <a:extLst>
              <a:ext uri="{FF2B5EF4-FFF2-40B4-BE49-F238E27FC236}">
                <a16:creationId xmlns:a16="http://schemas.microsoft.com/office/drawing/2014/main" id="{9F266784-E60F-C04C-837A-9B3815E8A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21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12" name="Shape 222">
            <a:extLst>
              <a:ext uri="{FF2B5EF4-FFF2-40B4-BE49-F238E27FC236}">
                <a16:creationId xmlns:a16="http://schemas.microsoft.com/office/drawing/2014/main" id="{F747883E-6DCE-7645-A58B-DC1222711690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14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3" name="Shape 223">
            <a:extLst>
              <a:ext uri="{FF2B5EF4-FFF2-40B4-BE49-F238E27FC236}">
                <a16:creationId xmlns:a16="http://schemas.microsoft.com/office/drawing/2014/main" id="{58EF0780-999B-1D4F-AF96-416DBA183A9C}"/>
              </a:ext>
            </a:extLst>
          </p:cNvPr>
          <p:cNvSpPr/>
          <p:nvPr/>
        </p:nvSpPr>
        <p:spPr>
          <a:xfrm>
            <a:off x="20828000" y="2200124"/>
            <a:ext cx="2540000" cy="10900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000" dirty="0">
                <a:sym typeface="SpoqaHanSans-Bold"/>
              </a:rPr>
              <a:t>Deep Metric Learning</a:t>
            </a:r>
          </a:p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" altLang="ko-Kore-KR" sz="2000" dirty="0">
              <a:sym typeface="SpoqaHanSans-Bold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8926B1E-3979-9B4D-B057-E5AA86B45DCB}"/>
                  </a:ext>
                </a:extLst>
              </p:cNvPr>
              <p:cNvSpPr txBox="1"/>
              <p:nvPr/>
            </p:nvSpPr>
            <p:spPr>
              <a:xfrm>
                <a:off x="2092115" y="3707973"/>
                <a:ext cx="16499854" cy="85477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Contrastive loss</a:t>
                </a:r>
                <a:r>
                  <a:rPr kumimoji="1"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가 절대적 거리</a:t>
                </a:r>
                <a:r>
                  <a:rPr kumimoji="1"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(margin)</a:t>
                </a:r>
                <a:r>
                  <a:rPr kumimoji="1"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을 고려한다면</a:t>
                </a:r>
                <a:r>
                  <a:rPr kumimoji="1"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,</a:t>
                </a:r>
              </a:p>
              <a:p>
                <a:pPr>
                  <a:lnSpc>
                    <a:spcPct val="150000"/>
                  </a:lnSpc>
                </a:pPr>
                <a:r>
                  <a:rPr kumimoji="1"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	triplet loss</a:t>
                </a:r>
                <a:r>
                  <a:rPr kumimoji="1"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는 상대적 거리를 학습한다</a:t>
                </a:r>
                <a:r>
                  <a:rPr kumimoji="1"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!</a:t>
                </a:r>
              </a:p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데이터 </a:t>
                </a:r>
                <a14:m>
                  <m:oMath xmlns:m="http://schemas.openxmlformats.org/officeDocument/2006/math">
                    <m:r>
                      <a:rPr kumimoji="1" lang="en-US" altLang="ko-Kore-KR" sz="32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𝑥</m:t>
                    </m:r>
                    <m:r>
                      <a:rPr kumimoji="1" lang="en-US" altLang="ko-Kore-KR" sz="32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∈</m:t>
                    </m:r>
                    <m:r>
                      <a:rPr kumimoji="1" lang="en-US" altLang="ko-Kore-KR" sz="32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𝑋</m:t>
                    </m:r>
                  </m:oMath>
                </a14:m>
                <a:r>
                  <a:rPr kumimoji="1"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</a:t>
                </a:r>
                <a:r>
                  <a:rPr kumimoji="1"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를 </a:t>
                </a:r>
                <a:r>
                  <a:rPr kumimoji="1"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anchor</a:t>
                </a:r>
                <a:r>
                  <a:rPr kumimoji="1"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라 하면</a:t>
                </a:r>
                <a:r>
                  <a:rPr kumimoji="1"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, </a:t>
                </a:r>
                <a:r>
                  <a:rPr kumimoji="1"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관련된 </a:t>
                </a:r>
                <a:r>
                  <a:rPr kumimoji="1"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positive sample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ko-Kore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sSupPr>
                      <m:e>
                        <m:r>
                          <a:rPr kumimoji="1" lang="en-US" altLang="ko-Kore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𝑥</m:t>
                        </m:r>
                      </m:e>
                      <m:sup>
                        <m:r>
                          <a:rPr kumimoji="1" lang="en-US" altLang="ko-Kore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+</m:t>
                        </m:r>
                      </m:sup>
                    </m:sSup>
                  </m:oMath>
                </a14:m>
                <a:r>
                  <a:rPr kumimoji="1"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)</a:t>
                </a:r>
                <a:r>
                  <a:rPr kumimoji="1"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과 </a:t>
                </a:r>
                <a:br>
                  <a:rPr kumimoji="1"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</a:br>
                <a:r>
                  <a:rPr kumimoji="1"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negative sample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ko-Kore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sSupPr>
                      <m:e>
                        <m:r>
                          <a:rPr kumimoji="1" lang="en-US" altLang="ko-Kore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𝑥</m:t>
                        </m:r>
                      </m:e>
                      <m:sup>
                        <m:r>
                          <a:rPr kumimoji="1" lang="en-US" altLang="ko-Kore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−</m:t>
                        </m:r>
                      </m:sup>
                    </m:sSup>
                  </m:oMath>
                </a14:m>
                <a:r>
                  <a:rPr kumimoji="1"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)</a:t>
                </a:r>
                <a:r>
                  <a:rPr kumimoji="1"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을 만들어 학습한다</a:t>
                </a:r>
                <a:r>
                  <a:rPr kumimoji="1"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.</a:t>
                </a:r>
              </a:p>
              <a:p>
                <a:pPr lvl="1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ko-Kore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sSupPr>
                        <m:e>
                          <m:r>
                            <a:rPr kumimoji="1" lang="en-US" altLang="ko-Kore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𝐿</m:t>
                          </m:r>
                        </m:e>
                        <m:sup>
                          <m:r>
                            <a:rPr kumimoji="1" lang="en-US" altLang="ko-Kore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𝑡𝑟𝑖𝑝𝑙𝑒𝑡</m:t>
                          </m:r>
                        </m:sup>
                      </m:sSup>
                      <m:d>
                        <m:dPr>
                          <m:ctrlPr>
                            <a:rPr kumimoji="1" lang="en-US" altLang="ko-Kore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dPr>
                        <m:e>
                          <m:r>
                            <a:rPr kumimoji="1" lang="en-US" altLang="ko-Kore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𝑥</m:t>
                          </m:r>
                          <m:r>
                            <a:rPr kumimoji="1" lang="en-US" altLang="ko-Kore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, </m:t>
                          </m:r>
                          <m:sSup>
                            <m:sSupPr>
                              <m:ctrlPr>
                                <a:rPr kumimoji="1" lang="en-US" altLang="ko-Kore-KR" sz="36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sSupPr>
                            <m:e>
                              <m:r>
                                <a:rPr kumimoji="1" lang="en-US" altLang="ko-Kore-KR" sz="36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𝑥</m:t>
                              </m:r>
                            </m:e>
                            <m:sup>
                              <m:r>
                                <a:rPr kumimoji="1" lang="en-US" altLang="ko-Kore-KR" sz="36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+</m:t>
                              </m:r>
                            </m:sup>
                          </m:sSup>
                          <m:r>
                            <a:rPr kumimoji="1" lang="en-US" altLang="ko-Kore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, </m:t>
                          </m:r>
                          <m:sSup>
                            <m:sSupPr>
                              <m:ctrlPr>
                                <a:rPr kumimoji="1" lang="en-US" altLang="ko-Kore-KR" sz="36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sSupPr>
                            <m:e>
                              <m:r>
                                <a:rPr kumimoji="1" lang="en-US" altLang="ko-Kore-KR" sz="36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𝑥</m:t>
                              </m:r>
                            </m:e>
                            <m:sup>
                              <m:r>
                                <a:rPr kumimoji="1" lang="en-US" altLang="ko-Kore-KR" sz="36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−</m:t>
                              </m:r>
                            </m:sup>
                          </m:sSup>
                        </m:e>
                      </m:d>
                      <m:r>
                        <a:rPr kumimoji="1" lang="en-US" altLang="ko-Kore-KR" sz="36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kumimoji="1" lang="en-US" altLang="ko-Kore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naryPr>
                        <m:sub>
                          <m:r>
                            <a:rPr kumimoji="1" lang="en-US" altLang="ko-Kore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𝑥</m:t>
                          </m:r>
                          <m:r>
                            <a:rPr kumimoji="1" lang="en-US" altLang="ko-Kore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∈</m:t>
                          </m:r>
                          <m:r>
                            <m:rPr>
                              <m:sty m:val="p"/>
                            </m:rPr>
                            <a:rPr kumimoji="1" lang="en-US" altLang="ko-Kore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X</m:t>
                          </m:r>
                        </m:sub>
                        <m:sup/>
                        <m:e>
                          <m:r>
                            <m:rPr>
                              <m:sty m:val="p"/>
                            </m:rPr>
                            <a:rPr kumimoji="1" lang="en-US" altLang="ko-Kore-KR" sz="3600" b="0" i="0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max</m:t>
                          </m:r>
                          <m:r>
                            <a:rPr kumimoji="1" lang="en-US" altLang="ko-Kore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⁡(0, </m:t>
                          </m:r>
                          <m:r>
                            <a:rPr kumimoji="1" lang="en-US" altLang="ko-Kore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𝑑</m:t>
                          </m:r>
                          <m:d>
                            <m:dPr>
                              <m:ctrlPr>
                                <a:rPr kumimoji="1" lang="en-US" altLang="ko-Kore-KR" sz="36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dPr>
                            <m:e>
                              <m:r>
                                <a:rPr kumimoji="1" lang="en-US" altLang="ko-Kore-KR" sz="36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𝑥</m:t>
                              </m:r>
                              <m:r>
                                <a:rPr kumimoji="1" lang="en-US" altLang="ko-Kore-KR" sz="36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, </m:t>
                              </m:r>
                              <m:sSup>
                                <m:sSupPr>
                                  <m:ctrlPr>
                                    <a:rPr kumimoji="1" lang="en-US" altLang="ko-Kore-KR" sz="36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ko-Kore-KR" sz="36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kumimoji="1" lang="en-US" altLang="ko-Kore-KR" sz="36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+</m:t>
                                  </m:r>
                                </m:sup>
                              </m:sSup>
                            </m:e>
                          </m:d>
                          <m:r>
                            <a:rPr kumimoji="1" lang="en-US" altLang="ko-Kore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−</m:t>
                          </m:r>
                          <m:r>
                            <a:rPr kumimoji="1" lang="en-US" altLang="ko-Kore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𝑑</m:t>
                          </m:r>
                          <m:d>
                            <m:dPr>
                              <m:ctrlPr>
                                <a:rPr kumimoji="1" lang="en-US" altLang="ko-Kore-KR" sz="36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dPr>
                            <m:e>
                              <m:r>
                                <a:rPr kumimoji="1" lang="en-US" altLang="ko-Kore-KR" sz="36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𝑥</m:t>
                              </m:r>
                              <m:r>
                                <a:rPr kumimoji="1" lang="en-US" altLang="ko-Kore-KR" sz="36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, </m:t>
                              </m:r>
                              <m:sSup>
                                <m:sSupPr>
                                  <m:ctrlPr>
                                    <a:rPr kumimoji="1" lang="en-US" altLang="ko-Kore-KR" sz="36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ko-Kore-KR" sz="36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kumimoji="1" lang="en-US" altLang="ko-Kore-KR" sz="36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−</m:t>
                                  </m:r>
                                </m:sup>
                              </m:sSup>
                            </m:e>
                          </m:d>
                          <m:r>
                            <a:rPr kumimoji="1" lang="en-US" altLang="ko-Kore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+</m:t>
                          </m:r>
                          <m:r>
                            <a:rPr kumimoji="1" lang="en-US" altLang="ko-Kore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𝛼</m:t>
                          </m:r>
                          <m:r>
                            <a:rPr kumimoji="1" lang="en-US" altLang="ko-Kore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kumimoji="1" lang="en-US" altLang="ko-Kore-KR" sz="36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>
                  <a:lnSpc>
                    <a:spcPct val="150000"/>
                  </a:lnSpc>
                </a:pP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 </a:t>
                </a:r>
                <a:r>
                  <a:rPr kumimoji="1"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Anchor-pos</a:t>
                </a:r>
                <a:r>
                  <a:rPr kumimoji="1"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와의 거리는 최소화하고</a:t>
                </a:r>
                <a:r>
                  <a:rPr kumimoji="1"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, anchor-neg</a:t>
                </a:r>
                <a:r>
                  <a:rPr kumimoji="1"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와의 거리는 최대화</a:t>
                </a:r>
                <a:r>
                  <a:rPr kumimoji="1"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!</a:t>
                </a:r>
              </a:p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일반적으로</a:t>
                </a:r>
                <a:r>
                  <a:rPr kumimoji="1"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, </a:t>
                </a:r>
                <a14:m>
                  <m:oMath xmlns:m="http://schemas.openxmlformats.org/officeDocument/2006/math">
                    <m:r>
                      <a:rPr kumimoji="1" lang="en-US" altLang="ko-Kore-KR" sz="32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𝑑</m:t>
                    </m:r>
                    <m:d>
                      <m:dPr>
                        <m:ctrlPr>
                          <a:rPr kumimoji="1" lang="en-US" altLang="ko-Kore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ko-Kore-KR" sz="32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</m:ctrlPr>
                          </m:sSubPr>
                          <m:e>
                            <m:r>
                              <a:rPr kumimoji="1" lang="en-US" altLang="ko-Kore-KR" sz="32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ko-Kore-KR" sz="32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𝑖</m:t>
                            </m:r>
                          </m:sub>
                        </m:sSub>
                        <m:r>
                          <a:rPr kumimoji="1" lang="en-US" altLang="ko-Kore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, </m:t>
                        </m:r>
                        <m:sSub>
                          <m:sSubPr>
                            <m:ctrlPr>
                              <a:rPr kumimoji="1" lang="en-US" altLang="ko-Kore-KR" sz="32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</m:ctrlPr>
                          </m:sSubPr>
                          <m:e>
                            <m:r>
                              <a:rPr kumimoji="1" lang="en-US" altLang="ko-Kore-KR" sz="32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ko-Kore-KR" sz="32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kumimoji="1" lang="en-US" altLang="ko-Kore-KR" sz="32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=</m:t>
                    </m:r>
                    <m:sSubSup>
                      <m:sSubSupPr>
                        <m:ctrlPr>
                          <a:rPr kumimoji="1"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sSubSupPr>
                      <m:e>
                        <m:d>
                          <m:dPr>
                            <m:begChr m:val="|"/>
                            <m:endChr m:val="|"/>
                            <m:ctrlPr>
                              <a:rPr kumimoji="1" lang="en-US" altLang="ko-KR" sz="32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kumimoji="1" lang="en-US" altLang="ko-KR" sz="3200" i="1">
                                    <a:solidFill>
                                      <a:srgbClr val="53585F"/>
                                    </a:solidFill>
                                    <a:latin typeface="Cambria Math" panose="02040503050406030204" pitchFamily="18" charset="0"/>
                                    <a:ea typeface="Spoqa Han Sans Neo Bold" panose="020B0500000000000000" pitchFamily="34" charset="-128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ko-KR" sz="3200" i="1">
                                    <a:solidFill>
                                      <a:srgbClr val="53585F"/>
                                    </a:solidFill>
                                    <a:latin typeface="Cambria Math" panose="02040503050406030204" pitchFamily="18" charset="0"/>
                                    <a:ea typeface="Spoqa Han Sans Neo Bold" panose="020B0500000000000000" pitchFamily="34" charset="-128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kumimoji="1" lang="en-US" altLang="ko-KR" sz="3200" i="1">
                                        <a:solidFill>
                                          <a:srgbClr val="53585F"/>
                                        </a:solidFill>
                                        <a:latin typeface="Cambria Math" panose="02040503050406030204" pitchFamily="18" charset="0"/>
                                        <a:ea typeface="Spoqa Han Sans Neo Bold" panose="020B0500000000000000" pitchFamily="34" charset="-128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kumimoji="1" lang="en-US" altLang="ko-KR" sz="3200" i="1">
                                            <a:solidFill>
                                              <a:srgbClr val="53585F"/>
                                            </a:solidFill>
                                            <a:latin typeface="Cambria Math" panose="02040503050406030204" pitchFamily="18" charset="0"/>
                                            <a:ea typeface="Spoqa Han Sans Neo Bold" panose="020B0500000000000000" pitchFamily="34" charset="-128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ko-KR" sz="3200" i="1">
                                            <a:solidFill>
                                              <a:srgbClr val="53585F"/>
                                            </a:solidFill>
                                            <a:latin typeface="Cambria Math" panose="02040503050406030204" pitchFamily="18" charset="0"/>
                                            <a:ea typeface="Spoqa Han Sans Neo Bold" panose="020B0500000000000000" pitchFamily="34" charset="-128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kumimoji="1" lang="en-US" altLang="ko-KR" sz="3200" i="1">
                                            <a:solidFill>
                                              <a:srgbClr val="53585F"/>
                                            </a:solidFill>
                                            <a:latin typeface="Cambria Math" panose="02040503050406030204" pitchFamily="18" charset="0"/>
                                            <a:ea typeface="Spoqa Han Sans Neo Bold" panose="020B0500000000000000" pitchFamily="34" charset="-128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kumimoji="1" lang="en-US" altLang="ko-KR" sz="3200" i="1">
                                    <a:solidFill>
                                      <a:srgbClr val="53585F"/>
                                    </a:solidFill>
                                    <a:latin typeface="Cambria Math" panose="02040503050406030204" pitchFamily="18" charset="0"/>
                                    <a:ea typeface="Spoqa Han Sans Neo Bold" panose="020B0500000000000000" pitchFamily="34" charset="-128"/>
                                  </a:rPr>
                                  <m:t>−</m:t>
                                </m:r>
                                <m:r>
                                  <a:rPr kumimoji="1" lang="en-US" altLang="ko-KR" sz="3200" i="1">
                                    <a:solidFill>
                                      <a:srgbClr val="53585F"/>
                                    </a:solidFill>
                                    <a:latin typeface="Cambria Math" panose="02040503050406030204" pitchFamily="18" charset="0"/>
                                    <a:ea typeface="Spoqa Han Sans Neo Bold" panose="020B0500000000000000" pitchFamily="34" charset="-128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kumimoji="1" lang="en-US" altLang="ko-KR" sz="3200" i="1">
                                        <a:solidFill>
                                          <a:srgbClr val="53585F"/>
                                        </a:solidFill>
                                        <a:latin typeface="Cambria Math" panose="02040503050406030204" pitchFamily="18" charset="0"/>
                                        <a:ea typeface="Spoqa Han Sans Neo Bold" panose="020B0500000000000000" pitchFamily="34" charset="-128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kumimoji="1" lang="en-US" altLang="ko-KR" sz="3200" i="1">
                                            <a:solidFill>
                                              <a:srgbClr val="53585F"/>
                                            </a:solidFill>
                                            <a:latin typeface="Cambria Math" panose="02040503050406030204" pitchFamily="18" charset="0"/>
                                            <a:ea typeface="Spoqa Han Sans Neo Bold" panose="020B0500000000000000" pitchFamily="34" charset="-128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ko-KR" sz="3200" i="1">
                                            <a:solidFill>
                                              <a:srgbClr val="53585F"/>
                                            </a:solidFill>
                                            <a:latin typeface="Cambria Math" panose="02040503050406030204" pitchFamily="18" charset="0"/>
                                            <a:ea typeface="Spoqa Han Sans Neo Bold" panose="020B0500000000000000" pitchFamily="34" charset="-128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kumimoji="1" lang="en-US" altLang="ko-KR" sz="3200" i="1">
                                            <a:solidFill>
                                              <a:srgbClr val="53585F"/>
                                            </a:solidFill>
                                            <a:latin typeface="Cambria Math" panose="02040503050406030204" pitchFamily="18" charset="0"/>
                                            <a:ea typeface="Spoqa Han Sans Neo Bold" panose="020B0500000000000000" pitchFamily="34" charset="-128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e>
                        </m:d>
                      </m:e>
                      <m:sub>
                        <m:r>
                          <a:rPr kumimoji="1"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2</m:t>
                        </m:r>
                      </m:sub>
                      <m:sup>
                        <m:r>
                          <a:rPr kumimoji="1"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2</m:t>
                        </m:r>
                      </m:sup>
                    </m:sSubSup>
                  </m:oMath>
                </a14:m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(</a:t>
                </a:r>
                <a:r>
                  <a:rPr kumimoji="1"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Euclidean distance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)</a:t>
                </a:r>
                <a:r>
                  <a:rPr kumimoji="1"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이고</a:t>
                </a:r>
                <a:r>
                  <a:rPr kumimoji="1"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ko-Kore-KR" sz="32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𝛼</m:t>
                    </m:r>
                  </m:oMath>
                </a14:m>
                <a:r>
                  <a:rPr kumimoji="1"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는 </a:t>
                </a:r>
                <a:r>
                  <a:rPr kumimoji="1"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margin</a:t>
                </a:r>
                <a:r>
                  <a:rPr kumimoji="1"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이다</a:t>
                </a:r>
                <a:r>
                  <a:rPr kumimoji="1"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.</a:t>
                </a:r>
              </a:p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보통의 경우</a:t>
                </a:r>
                <a:r>
                  <a:rPr kumimoji="1"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ko-Kore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sSupPr>
                      <m:e>
                        <m:r>
                          <a:rPr kumimoji="1" lang="en-US" altLang="ko-Kore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𝑥</m:t>
                        </m:r>
                      </m:e>
                      <m:sup>
                        <m:r>
                          <a:rPr kumimoji="1" lang="en-US" altLang="ko-Kore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+</m:t>
                        </m:r>
                      </m:sup>
                    </m:sSup>
                  </m:oMath>
                </a14:m>
                <a:r>
                  <a:rPr kumimoji="1"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는</a:t>
                </a:r>
                <a:r>
                  <a:rPr kumimoji="1"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, </a:t>
                </a:r>
                <a14:m>
                  <m:oMath xmlns:m="http://schemas.openxmlformats.org/officeDocument/2006/math">
                    <m:r>
                      <a:rPr kumimoji="1" lang="en-US" altLang="ko-Kore-KR" sz="32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𝑥</m:t>
                    </m:r>
                  </m:oMath>
                </a14:m>
                <a:r>
                  <a:rPr kumimoji="1"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에서 </a:t>
                </a:r>
                <a:r>
                  <a:rPr kumimoji="1"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positive sampling (i.e. data augmentation) </a:t>
                </a:r>
                <a:r>
                  <a:rPr kumimoji="1"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하여 얻고</a:t>
                </a:r>
                <a:r>
                  <a:rPr kumimoji="1"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, </a:t>
                </a:r>
                <a:r>
                  <a:rPr kumimoji="1" lang="en-US" altLang="ko-Kore-KR" sz="3200" dirty="0">
                    <a:solidFill>
                      <a:srgbClr val="53585F"/>
                    </a:solidFill>
                    <a:ea typeface="Spoqa Han Sans Neo Bold" panose="020B0500000000000000" pitchFamily="34" charset="-128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ko-Kore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sSupPr>
                      <m:e>
                        <m:r>
                          <a:rPr kumimoji="1" lang="en-US" altLang="ko-Kore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𝑥</m:t>
                        </m:r>
                      </m:e>
                      <m:sup>
                        <m:r>
                          <a:rPr kumimoji="1"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−</m:t>
                        </m:r>
                      </m:sup>
                    </m:sSup>
                  </m:oMath>
                </a14:m>
                <a:r>
                  <a:rPr kumimoji="1"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는 </a:t>
                </a:r>
                <a:r>
                  <a:rPr kumimoji="1"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negative sampling </a:t>
                </a:r>
                <a:r>
                  <a:rPr kumimoji="1"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을 하여 얻는다</a:t>
                </a:r>
                <a:r>
                  <a:rPr kumimoji="1"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.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8926B1E-3979-9B4D-B057-E5AA86B45D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2115" y="3707973"/>
                <a:ext cx="16499854" cy="8547725"/>
              </a:xfrm>
              <a:prstGeom prst="rect">
                <a:avLst/>
              </a:prstGeom>
              <a:blipFill>
                <a:blip r:embed="rId4"/>
                <a:stretch>
                  <a:fillRect l="-923" b="-1484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직사각형 1">
            <a:extLst>
              <a:ext uri="{FF2B5EF4-FFF2-40B4-BE49-F238E27FC236}">
                <a16:creationId xmlns:a16="http://schemas.microsoft.com/office/drawing/2014/main" id="{C95B8C49-A7AC-D641-97DF-09F53231CCA2}"/>
              </a:ext>
            </a:extLst>
          </p:cNvPr>
          <p:cNvSpPr/>
          <p:nvPr/>
        </p:nvSpPr>
        <p:spPr>
          <a:xfrm>
            <a:off x="15544800" y="7547479"/>
            <a:ext cx="829914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" altLang="ko-Kore-KR" dirty="0" err="1">
                <a:solidFill>
                  <a:srgbClr val="53585F"/>
                </a:solidFill>
                <a:latin typeface="Arial" panose="020B0604020202020204" pitchFamily="34" charset="0"/>
              </a:rPr>
              <a:t>Schroff</a:t>
            </a:r>
            <a:r>
              <a:rPr lang="en" altLang="ko-Kore-KR" dirty="0">
                <a:solidFill>
                  <a:srgbClr val="53585F"/>
                </a:solidFill>
                <a:latin typeface="Arial" panose="020B0604020202020204" pitchFamily="34" charset="0"/>
              </a:rPr>
              <a:t>, Florian, Dmitry </a:t>
            </a:r>
            <a:r>
              <a:rPr lang="en" altLang="ko-Kore-KR" dirty="0" err="1">
                <a:solidFill>
                  <a:srgbClr val="53585F"/>
                </a:solidFill>
                <a:latin typeface="Arial" panose="020B0604020202020204" pitchFamily="34" charset="0"/>
              </a:rPr>
              <a:t>Kalenichenko</a:t>
            </a:r>
            <a:r>
              <a:rPr lang="en" altLang="ko-Kore-KR" dirty="0">
                <a:solidFill>
                  <a:srgbClr val="53585F"/>
                </a:solidFill>
                <a:latin typeface="Arial" panose="020B0604020202020204" pitchFamily="34" charset="0"/>
              </a:rPr>
              <a:t>, and James Philbin. "</a:t>
            </a:r>
            <a:r>
              <a:rPr lang="en" altLang="ko-Kore-KR" dirty="0" err="1">
                <a:solidFill>
                  <a:srgbClr val="53585F"/>
                </a:solidFill>
                <a:latin typeface="Arial" panose="020B0604020202020204" pitchFamily="34" charset="0"/>
              </a:rPr>
              <a:t>Facenet</a:t>
            </a:r>
            <a:r>
              <a:rPr lang="en" altLang="ko-Kore-KR" dirty="0">
                <a:solidFill>
                  <a:srgbClr val="53585F"/>
                </a:solidFill>
                <a:latin typeface="Arial" panose="020B0604020202020204" pitchFamily="34" charset="0"/>
              </a:rPr>
              <a:t>: A unified embedding for face recognition and clustering." </a:t>
            </a:r>
            <a:r>
              <a:rPr lang="en" altLang="ko-Kore-KR" i="1" dirty="0">
                <a:solidFill>
                  <a:srgbClr val="53585F"/>
                </a:solidFill>
                <a:latin typeface="Arial" panose="020B0604020202020204" pitchFamily="34" charset="0"/>
              </a:rPr>
              <a:t>Proceedings of the IEEE conference on computer vision and pattern recognition</a:t>
            </a:r>
            <a:r>
              <a:rPr lang="en" altLang="ko-Kore-KR" dirty="0">
                <a:solidFill>
                  <a:srgbClr val="53585F"/>
                </a:solidFill>
                <a:latin typeface="Arial" panose="020B0604020202020204" pitchFamily="34" charset="0"/>
              </a:rPr>
              <a:t>. 2015.</a:t>
            </a:r>
            <a:endParaRPr lang="ko-Kore-KR" altLang="en-US" dirty="0">
              <a:solidFill>
                <a:srgbClr val="53585F"/>
              </a:solidFill>
            </a:endParaRPr>
          </a:p>
        </p:txBody>
      </p:sp>
      <p:pic>
        <p:nvPicPr>
          <p:cNvPr id="43014" name="Picture 6">
            <a:extLst>
              <a:ext uri="{FF2B5EF4-FFF2-40B4-BE49-F238E27FC236}">
                <a16:creationId xmlns:a16="http://schemas.microsoft.com/office/drawing/2014/main" id="{119B772A-03B5-7642-9EF4-F0A10258FD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40371" y="2921659"/>
            <a:ext cx="9863561" cy="4469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75320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6499854" cy="487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b="1" dirty="0"/>
              <a:t>Triplet loss</a:t>
            </a:r>
            <a:r>
              <a:rPr lang="ko-Kore-KR" altLang="en-US" b="1" dirty="0"/>
              <a:t>의 종류</a:t>
            </a:r>
            <a:endParaRPr lang="en-US" altLang="ko-KR" b="1" dirty="0"/>
          </a:p>
        </p:txBody>
      </p:sp>
      <p:sp>
        <p:nvSpPr>
          <p:cNvPr id="8" name="슬라이드 번호 개체 틀 4">
            <a:extLst>
              <a:ext uri="{FF2B5EF4-FFF2-40B4-BE49-F238E27FC236}">
                <a16:creationId xmlns:a16="http://schemas.microsoft.com/office/drawing/2014/main" id="{9F266784-E60F-C04C-837A-9B3815E8A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22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12" name="Shape 222">
            <a:extLst>
              <a:ext uri="{FF2B5EF4-FFF2-40B4-BE49-F238E27FC236}">
                <a16:creationId xmlns:a16="http://schemas.microsoft.com/office/drawing/2014/main" id="{F747883E-6DCE-7645-A58B-DC1222711690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14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3" name="Shape 223">
            <a:extLst>
              <a:ext uri="{FF2B5EF4-FFF2-40B4-BE49-F238E27FC236}">
                <a16:creationId xmlns:a16="http://schemas.microsoft.com/office/drawing/2014/main" id="{58EF0780-999B-1D4F-AF96-416DBA183A9C}"/>
              </a:ext>
            </a:extLst>
          </p:cNvPr>
          <p:cNvSpPr/>
          <p:nvPr/>
        </p:nvSpPr>
        <p:spPr>
          <a:xfrm>
            <a:off x="20828000" y="2200124"/>
            <a:ext cx="2540000" cy="10900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000" dirty="0">
                <a:sym typeface="SpoqaHanSans-Bold"/>
              </a:rPr>
              <a:t>Deep Metric Learning</a:t>
            </a:r>
          </a:p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" altLang="ko-Kore-KR" sz="2000" dirty="0">
              <a:sym typeface="SpoqaHanSans-Bold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DEAB491-1134-D744-9C29-B21D3CE927CA}"/>
              </a:ext>
            </a:extLst>
          </p:cNvPr>
          <p:cNvSpPr/>
          <p:nvPr/>
        </p:nvSpPr>
        <p:spPr>
          <a:xfrm>
            <a:off x="2856089" y="12585195"/>
            <a:ext cx="1599979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Hadsell, </a:t>
            </a:r>
            <a:r>
              <a:rPr lang="en" altLang="ko-Kore-KR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Raia</a:t>
            </a:r>
            <a:r>
              <a:rPr lang="en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 </a:t>
            </a:r>
            <a:r>
              <a:rPr lang="en" altLang="ko-Kore-KR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Sumit</a:t>
            </a:r>
            <a:r>
              <a:rPr lang="en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Chopra, and Yann </a:t>
            </a:r>
            <a:r>
              <a:rPr lang="en" altLang="ko-Kore-KR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LeCun</a:t>
            </a:r>
            <a:r>
              <a:rPr lang="en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. "Dimensionality reduction by learning an invariant mapping." 2006 IEEE Computer Society Conference on Computer Vision and Pattern Recognition (CVPR'06). Vol. 2. IEEE, 2006.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8926B1E-3979-9B4D-B057-E5AA86B45DCB}"/>
                  </a:ext>
                </a:extLst>
              </p:cNvPr>
              <p:cNvSpPr txBox="1"/>
              <p:nvPr/>
            </p:nvSpPr>
            <p:spPr>
              <a:xfrm>
                <a:off x="2364721" y="2324653"/>
                <a:ext cx="16228079" cy="97078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1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ko-Kore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sSupPr>
                        <m:e>
                          <m:r>
                            <a:rPr kumimoji="1" lang="en-US" altLang="ko-Kore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𝐿</m:t>
                          </m:r>
                        </m:e>
                        <m:sup>
                          <m:r>
                            <a:rPr kumimoji="1" lang="en-US" altLang="ko-Kore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𝑡𝑟𝑖𝑝𝑙𝑒𝑡</m:t>
                          </m:r>
                        </m:sup>
                      </m:sSup>
                      <m:d>
                        <m:dPr>
                          <m:ctrlPr>
                            <a:rPr kumimoji="1" lang="en-US" altLang="ko-Kore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dPr>
                        <m:e>
                          <m:r>
                            <a:rPr kumimoji="1" lang="en-US" altLang="ko-Kore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𝑥</m:t>
                          </m:r>
                          <m:r>
                            <a:rPr kumimoji="1" lang="en-US" altLang="ko-Kore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, </m:t>
                          </m:r>
                          <m:sSup>
                            <m:sSupPr>
                              <m:ctrlPr>
                                <a:rPr kumimoji="1" lang="en-US" altLang="ko-Kore-KR" sz="36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sSupPr>
                            <m:e>
                              <m:r>
                                <a:rPr kumimoji="1" lang="en-US" altLang="ko-Kore-KR" sz="36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𝑥</m:t>
                              </m:r>
                            </m:e>
                            <m:sup>
                              <m:r>
                                <a:rPr kumimoji="1" lang="en-US" altLang="ko-Kore-KR" sz="36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+</m:t>
                              </m:r>
                            </m:sup>
                          </m:sSup>
                          <m:r>
                            <a:rPr kumimoji="1" lang="en-US" altLang="ko-Kore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, </m:t>
                          </m:r>
                          <m:sSup>
                            <m:sSupPr>
                              <m:ctrlPr>
                                <a:rPr kumimoji="1" lang="en-US" altLang="ko-Kore-KR" sz="36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sSupPr>
                            <m:e>
                              <m:r>
                                <a:rPr kumimoji="1" lang="en-US" altLang="ko-Kore-KR" sz="36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𝑥</m:t>
                              </m:r>
                            </m:e>
                            <m:sup>
                              <m:r>
                                <a:rPr kumimoji="1" lang="en-US" altLang="ko-Kore-KR" sz="36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−</m:t>
                              </m:r>
                            </m:sup>
                          </m:sSup>
                        </m:e>
                      </m:d>
                      <m:r>
                        <a:rPr kumimoji="1" lang="en-US" altLang="ko-Kore-KR" sz="36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kumimoji="1" lang="en-US" altLang="ko-Kore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naryPr>
                        <m:sub>
                          <m:r>
                            <a:rPr kumimoji="1" lang="en-US" altLang="ko-Kore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𝑥</m:t>
                          </m:r>
                          <m:r>
                            <a:rPr kumimoji="1" lang="en-US" altLang="ko-Kore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∈</m:t>
                          </m:r>
                          <m:r>
                            <m:rPr>
                              <m:sty m:val="p"/>
                            </m:rPr>
                            <a:rPr kumimoji="1" lang="en-US" altLang="ko-Kore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X</m:t>
                          </m:r>
                        </m:sub>
                        <m:sup/>
                        <m:e>
                          <m:r>
                            <m:rPr>
                              <m:sty m:val="p"/>
                            </m:rPr>
                            <a:rPr kumimoji="1" lang="en-US" altLang="ko-Kore-KR" sz="3600" b="0" i="0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max</m:t>
                          </m:r>
                          <m:r>
                            <a:rPr kumimoji="1" lang="en-US" altLang="ko-Kore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⁡(0, </m:t>
                          </m:r>
                          <m:r>
                            <a:rPr kumimoji="1" lang="en-US" altLang="ko-Kore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𝑑</m:t>
                          </m:r>
                          <m:d>
                            <m:dPr>
                              <m:ctrlPr>
                                <a:rPr kumimoji="1" lang="en-US" altLang="ko-Kore-KR" sz="36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dPr>
                            <m:e>
                              <m:r>
                                <a:rPr kumimoji="1" lang="en-US" altLang="ko-Kore-KR" sz="36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𝑥</m:t>
                              </m:r>
                              <m:r>
                                <a:rPr kumimoji="1" lang="en-US" altLang="ko-Kore-KR" sz="36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, </m:t>
                              </m:r>
                              <m:sSup>
                                <m:sSupPr>
                                  <m:ctrlPr>
                                    <a:rPr kumimoji="1" lang="en-US" altLang="ko-Kore-KR" sz="36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ko-Kore-KR" sz="36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kumimoji="1" lang="en-US" altLang="ko-Kore-KR" sz="36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+</m:t>
                                  </m:r>
                                </m:sup>
                              </m:sSup>
                            </m:e>
                          </m:d>
                          <m:r>
                            <a:rPr kumimoji="1" lang="en-US" altLang="ko-Kore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−</m:t>
                          </m:r>
                          <m:r>
                            <a:rPr kumimoji="1" lang="en-US" altLang="ko-Kore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𝑑</m:t>
                          </m:r>
                          <m:d>
                            <m:dPr>
                              <m:ctrlPr>
                                <a:rPr kumimoji="1" lang="en-US" altLang="ko-Kore-KR" sz="36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dPr>
                            <m:e>
                              <m:r>
                                <a:rPr kumimoji="1" lang="en-US" altLang="ko-Kore-KR" sz="36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𝑥</m:t>
                              </m:r>
                              <m:r>
                                <a:rPr kumimoji="1" lang="en-US" altLang="ko-Kore-KR" sz="36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, </m:t>
                              </m:r>
                              <m:sSup>
                                <m:sSupPr>
                                  <m:ctrlPr>
                                    <a:rPr kumimoji="1" lang="en-US" altLang="ko-Kore-KR" sz="36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ko-Kore-KR" sz="36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kumimoji="1" lang="en-US" altLang="ko-Kore-KR" sz="36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−</m:t>
                                  </m:r>
                                </m:sup>
                              </m:sSup>
                            </m:e>
                          </m:d>
                          <m:r>
                            <a:rPr kumimoji="1" lang="en-US" altLang="ko-Kore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+</m:t>
                          </m:r>
                          <m:r>
                            <a:rPr kumimoji="1" lang="en-US" altLang="ko-Kore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𝛼</m:t>
                          </m:r>
                          <m:r>
                            <a:rPr kumimoji="1" lang="en-US" altLang="ko-Kore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kumimoji="1" lang="en-US" altLang="ko-KR" sz="32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  <a:sym typeface="Wingdings" pitchFamily="2" charset="2"/>
                </a:endParaRPr>
              </a:p>
              <a:p>
                <a:pPr>
                  <a:lnSpc>
                    <a:spcPct val="150000"/>
                  </a:lnSpc>
                </a:pP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 Negative sampling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의 방법에 따라 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Easy, semi-hard, hard triplet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로 나눈다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! </a:t>
                </a:r>
              </a:p>
              <a:p>
                <a:pPr>
                  <a:lnSpc>
                    <a:spcPct val="150000"/>
                  </a:lnSpc>
                </a:pPr>
                <a:endParaRPr kumimoji="1" lang="en-US" altLang="ko-Kore-KR" sz="32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>
                  <a:lnSpc>
                    <a:spcPct val="150000"/>
                  </a:lnSpc>
                </a:pPr>
                <a:r>
                  <a:rPr kumimoji="1" lang="en-US" altLang="ko-KR" sz="3200" b="1" dirty="0">
                    <a:solidFill>
                      <a:srgbClr val="53585F"/>
                    </a:solidFill>
                    <a:latin typeface="Spoqa Han Sans Neo Bold" panose="020B0500000000000000" pitchFamily="34" charset="-128"/>
                    <a:ea typeface="Spoqa Han Sans Neo Bold" panose="020B0500000000000000" pitchFamily="34" charset="-128"/>
                    <a:sym typeface="Wingdings" pitchFamily="2" charset="2"/>
                  </a:rPr>
                  <a:t> </a:t>
                </a:r>
                <a:r>
                  <a:rPr kumimoji="1" lang="en-US" altLang="ko-Kore-KR" sz="3200" b="1" dirty="0">
                    <a:solidFill>
                      <a:srgbClr val="53585F"/>
                    </a:solidFill>
                    <a:latin typeface="Spoqa Han Sans Neo Bold" panose="020B0500000000000000" pitchFamily="34" charset="-128"/>
                    <a:ea typeface="Spoqa Han Sans Neo Bold" panose="020B0500000000000000" pitchFamily="34" charset="-128"/>
                  </a:rPr>
                  <a:t>Easy Triplet</a:t>
                </a:r>
                <a:r>
                  <a:rPr kumimoji="1"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: anchor</a:t>
                </a:r>
                <a:r>
                  <a:rPr kumimoji="1"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와 </a:t>
                </a:r>
                <a:r>
                  <a:rPr kumimoji="1"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negative sampling</a:t>
                </a:r>
                <a:r>
                  <a:rPr kumimoji="1"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거리가 먼 경우</a:t>
                </a:r>
                <a:endParaRPr kumimoji="1" lang="en-US" altLang="ko-Kore-KR" sz="32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 marL="914342" lvl="1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ko-Kore-KR" sz="28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𝑑</m:t>
                    </m:r>
                    <m:sSup>
                      <m:sSupPr>
                        <m:ctrlPr>
                          <a:rPr kumimoji="1" lang="en-US" altLang="ko-Kore-KR" sz="28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sSupPr>
                      <m:e>
                        <m:d>
                          <m:dPr>
                            <m:ctrlPr>
                              <a:rPr kumimoji="1" lang="en-US" altLang="ko-Kore-KR" sz="28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</m:ctrlPr>
                          </m:dPr>
                          <m:e>
                            <m:r>
                              <a:rPr kumimoji="1" lang="en-US" altLang="ko-Kore-KR" sz="28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𝑥</m:t>
                            </m:r>
                            <m:r>
                              <a:rPr kumimoji="1" lang="en-US" altLang="ko-Kore-KR" sz="28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, </m:t>
                            </m:r>
                            <m:sSup>
                              <m:sSupPr>
                                <m:ctrlPr>
                                  <a:rPr kumimoji="1" lang="en-US" altLang="ko-Kore-KR" sz="2800" i="1">
                                    <a:solidFill>
                                      <a:srgbClr val="53585F"/>
                                    </a:solidFill>
                                    <a:latin typeface="Cambria Math" panose="02040503050406030204" pitchFamily="18" charset="0"/>
                                    <a:ea typeface="Spoqa Han Sans Neo Bold" panose="020B0500000000000000" pitchFamily="34" charset="-128"/>
                                  </a:rPr>
                                </m:ctrlPr>
                              </m:sSupPr>
                              <m:e>
                                <m:r>
                                  <a:rPr kumimoji="1" lang="en-US" altLang="ko-Kore-KR" sz="2800" i="1">
                                    <a:solidFill>
                                      <a:srgbClr val="53585F"/>
                                    </a:solidFill>
                                    <a:latin typeface="Cambria Math" panose="02040503050406030204" pitchFamily="18" charset="0"/>
                                    <a:ea typeface="Spoqa Han Sans Neo Bold" panose="020B0500000000000000" pitchFamily="34" charset="-128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kumimoji="1" lang="en-US" altLang="ko-Kore-KR" sz="2800" i="1">
                                    <a:solidFill>
                                      <a:srgbClr val="53585F"/>
                                    </a:solidFill>
                                    <a:latin typeface="Cambria Math" panose="02040503050406030204" pitchFamily="18" charset="0"/>
                                    <a:ea typeface="Spoqa Han Sans Neo Bold" panose="020B0500000000000000" pitchFamily="34" charset="-128"/>
                                  </a:rPr>
                                  <m:t>+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kumimoji="1" lang="en-US" altLang="ko-Kore-KR" sz="28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2</m:t>
                        </m:r>
                      </m:sup>
                    </m:sSup>
                    <m:r>
                      <a:rPr kumimoji="1" lang="en-US" altLang="ko-Kore-KR" sz="28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+</m:t>
                    </m:r>
                    <m:r>
                      <a:rPr kumimoji="1" lang="en-US" altLang="ko-Kore-KR" sz="28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𝛼</m:t>
                    </m:r>
                    <m:r>
                      <a:rPr kumimoji="1" lang="en-US" altLang="ko-Kore-KR" sz="28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&lt;</m:t>
                    </m:r>
                    <m:r>
                      <a:rPr kumimoji="1" lang="en-US" altLang="ko-Kore-KR" sz="28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𝑑</m:t>
                    </m:r>
                    <m:sSup>
                      <m:sSupPr>
                        <m:ctrlPr>
                          <a:rPr kumimoji="1" lang="en-US" altLang="ko-Kore-KR" sz="28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sSupPr>
                      <m:e>
                        <m:d>
                          <m:dPr>
                            <m:ctrlPr>
                              <a:rPr kumimoji="1" lang="en-US" altLang="ko-Kore-KR" sz="2800" b="0" i="1" smtClean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</m:ctrlPr>
                          </m:dPr>
                          <m:e>
                            <m:r>
                              <a:rPr kumimoji="1" lang="en-US" altLang="ko-Kore-KR" sz="2800" b="0" i="1" smtClean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𝑥</m:t>
                            </m:r>
                            <m:r>
                              <a:rPr kumimoji="1" lang="en-US" altLang="ko-Kore-KR" sz="2800" b="0" i="1" smtClean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, </m:t>
                            </m:r>
                            <m:sSup>
                              <m:sSupPr>
                                <m:ctrlPr>
                                  <a:rPr kumimoji="1" lang="en-US" altLang="ko-Kore-KR" sz="2800" b="0" i="1" smtClean="0">
                                    <a:solidFill>
                                      <a:srgbClr val="53585F"/>
                                    </a:solidFill>
                                    <a:latin typeface="Cambria Math" panose="02040503050406030204" pitchFamily="18" charset="0"/>
                                    <a:ea typeface="Spoqa Han Sans Neo Bold" panose="020B0500000000000000" pitchFamily="34" charset="-128"/>
                                  </a:rPr>
                                </m:ctrlPr>
                              </m:sSupPr>
                              <m:e>
                                <m:r>
                                  <a:rPr kumimoji="1" lang="en-US" altLang="ko-Kore-KR" sz="2800" b="0" i="1" smtClean="0">
                                    <a:solidFill>
                                      <a:srgbClr val="53585F"/>
                                    </a:solidFill>
                                    <a:latin typeface="Cambria Math" panose="02040503050406030204" pitchFamily="18" charset="0"/>
                                    <a:ea typeface="Spoqa Han Sans Neo Bold" panose="020B0500000000000000" pitchFamily="34" charset="-128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kumimoji="1" lang="en-US" altLang="ko-Kore-KR" sz="2800" b="0" i="1" smtClean="0">
                                    <a:solidFill>
                                      <a:srgbClr val="53585F"/>
                                    </a:solidFill>
                                    <a:latin typeface="Cambria Math" panose="02040503050406030204" pitchFamily="18" charset="0"/>
                                    <a:ea typeface="Spoqa Han Sans Neo Bold" panose="020B0500000000000000" pitchFamily="34" charset="-128"/>
                                  </a:rPr>
                                  <m:t>−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kumimoji="1" lang="en-US" altLang="ko-Kore-KR" sz="28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2</m:t>
                        </m:r>
                      </m:sup>
                    </m:sSup>
                  </m:oMath>
                </a14:m>
                <a:r>
                  <a:rPr kumimoji="1" lang="en-US" altLang="ko-Kore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</a:t>
                </a:r>
                <a:r>
                  <a:rPr kumimoji="1" lang="ko-Kore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인 </a:t>
                </a:r>
                <a:r>
                  <a:rPr kumimoji="1" lang="en-US" altLang="ko-Kore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negative sampling</a:t>
                </a:r>
                <a:r>
                  <a:rPr kumimoji="1" lang="ko-Kore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을 사용시</a:t>
                </a:r>
                <a:r>
                  <a:rPr kumimoji="1" lang="en-US" altLang="ko-Kore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.</a:t>
                </a:r>
              </a:p>
              <a:p>
                <a:pPr marL="914342" lvl="1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ore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Anchor</a:t>
                </a:r>
                <a:r>
                  <a:rPr kumimoji="1"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와 완전히 다른 샘플을 찾기는 쉬우나</a:t>
                </a:r>
                <a:r>
                  <a:rPr kumimoji="1"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, </a:t>
                </a:r>
                <a:r>
                  <a:rPr kumimoji="1"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유사한 샘플을 찾기는 어렵다</a:t>
                </a:r>
                <a:r>
                  <a:rPr kumimoji="1"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. </a:t>
                </a:r>
              </a:p>
              <a:p>
                <a:pPr>
                  <a:lnSpc>
                    <a:spcPct val="150000"/>
                  </a:lnSpc>
                </a:pPr>
                <a:r>
                  <a:rPr kumimoji="1" lang="en-US" altLang="ko-KR" sz="3200" b="1" dirty="0">
                    <a:solidFill>
                      <a:srgbClr val="53585F"/>
                    </a:solidFill>
                    <a:latin typeface="Spoqa Han Sans Neo Bold" panose="020B0500000000000000" pitchFamily="34" charset="-128"/>
                    <a:ea typeface="Spoqa Han Sans Neo Bold" panose="020B0500000000000000" pitchFamily="34" charset="-128"/>
                    <a:sym typeface="Wingdings" pitchFamily="2" charset="2"/>
                  </a:rPr>
                  <a:t> </a:t>
                </a:r>
                <a:r>
                  <a:rPr kumimoji="1" lang="en-US" altLang="ko-Kore-KR" sz="3200" b="1" dirty="0">
                    <a:solidFill>
                      <a:srgbClr val="53585F"/>
                    </a:solidFill>
                    <a:latin typeface="Spoqa Han Sans Neo Bold" panose="020B0500000000000000" pitchFamily="34" charset="-128"/>
                    <a:ea typeface="Spoqa Han Sans Neo Bold" panose="020B0500000000000000" pitchFamily="34" charset="-128"/>
                  </a:rPr>
                  <a:t>Hard Triplet</a:t>
                </a:r>
                <a:r>
                  <a:rPr kumimoji="1"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: anchor</a:t>
                </a:r>
                <a:r>
                  <a:rPr kumimoji="1"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와 </a:t>
                </a:r>
                <a:r>
                  <a:rPr kumimoji="1"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negative sampling</a:t>
                </a:r>
                <a:r>
                  <a:rPr kumimoji="1"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의 거리가 짧은 경우</a:t>
                </a:r>
                <a:endParaRPr kumimoji="1" lang="en-US" altLang="ko-Kore-KR" sz="32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 marL="914342" lvl="1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ko-Kore-KR" sz="28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𝑑</m:t>
                    </m:r>
                    <m:sSup>
                      <m:sSupPr>
                        <m:ctrlPr>
                          <a:rPr kumimoji="1" lang="en-US" altLang="ko-Kore-KR" sz="28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sSupPr>
                      <m:e>
                        <m:d>
                          <m:dPr>
                            <m:ctrlPr>
                              <a:rPr kumimoji="1" lang="en-US" altLang="ko-Kore-KR" sz="28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</m:ctrlPr>
                          </m:dPr>
                          <m:e>
                            <m:r>
                              <a:rPr kumimoji="1" lang="en-US" altLang="ko-Kore-KR" sz="28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𝑥</m:t>
                            </m:r>
                            <m:r>
                              <a:rPr kumimoji="1" lang="en-US" altLang="ko-Kore-KR" sz="28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, </m:t>
                            </m:r>
                            <m:sSup>
                              <m:sSupPr>
                                <m:ctrlPr>
                                  <a:rPr kumimoji="1" lang="en-US" altLang="ko-Kore-KR" sz="2800" i="1">
                                    <a:solidFill>
                                      <a:srgbClr val="53585F"/>
                                    </a:solidFill>
                                    <a:latin typeface="Cambria Math" panose="02040503050406030204" pitchFamily="18" charset="0"/>
                                    <a:ea typeface="Spoqa Han Sans Neo Bold" panose="020B0500000000000000" pitchFamily="34" charset="-128"/>
                                  </a:rPr>
                                </m:ctrlPr>
                              </m:sSupPr>
                              <m:e>
                                <m:r>
                                  <a:rPr kumimoji="1" lang="en-US" altLang="ko-Kore-KR" sz="2800" i="1">
                                    <a:solidFill>
                                      <a:srgbClr val="53585F"/>
                                    </a:solidFill>
                                    <a:latin typeface="Cambria Math" panose="02040503050406030204" pitchFamily="18" charset="0"/>
                                    <a:ea typeface="Spoqa Han Sans Neo Bold" panose="020B0500000000000000" pitchFamily="34" charset="-128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kumimoji="1" lang="en-US" altLang="ko-Kore-KR" sz="2800" i="1">
                                    <a:solidFill>
                                      <a:srgbClr val="53585F"/>
                                    </a:solidFill>
                                    <a:latin typeface="Cambria Math" panose="02040503050406030204" pitchFamily="18" charset="0"/>
                                    <a:ea typeface="Spoqa Han Sans Neo Bold" panose="020B0500000000000000" pitchFamily="34" charset="-128"/>
                                  </a:rPr>
                                  <m:t>−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kumimoji="1" lang="en-US" altLang="ko-Kore-KR" sz="28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2</m:t>
                        </m:r>
                      </m:sup>
                    </m:sSup>
                    <m:r>
                      <a:rPr kumimoji="1" lang="en-US" altLang="ko-Kore-KR" sz="28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&lt; </m:t>
                    </m:r>
                    <m:r>
                      <a:rPr kumimoji="1" lang="en-US" altLang="ko-Kore-KR" sz="28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𝑑</m:t>
                    </m:r>
                    <m:sSup>
                      <m:sSupPr>
                        <m:ctrlPr>
                          <a:rPr kumimoji="1" lang="en-US" altLang="ko-Kore-KR" sz="28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sSupPr>
                      <m:e>
                        <m:d>
                          <m:dPr>
                            <m:ctrlPr>
                              <a:rPr kumimoji="1" lang="en-US" altLang="ko-Kore-KR" sz="28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</m:ctrlPr>
                          </m:dPr>
                          <m:e>
                            <m:r>
                              <a:rPr kumimoji="1" lang="en-US" altLang="ko-Kore-KR" sz="28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𝑥</m:t>
                            </m:r>
                            <m:r>
                              <a:rPr kumimoji="1" lang="en-US" altLang="ko-Kore-KR" sz="28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, </m:t>
                            </m:r>
                            <m:sSup>
                              <m:sSupPr>
                                <m:ctrlPr>
                                  <a:rPr kumimoji="1" lang="en-US" altLang="ko-Kore-KR" sz="2800" i="1">
                                    <a:solidFill>
                                      <a:srgbClr val="53585F"/>
                                    </a:solidFill>
                                    <a:latin typeface="Cambria Math" panose="02040503050406030204" pitchFamily="18" charset="0"/>
                                    <a:ea typeface="Spoqa Han Sans Neo Bold" panose="020B0500000000000000" pitchFamily="34" charset="-128"/>
                                  </a:rPr>
                                </m:ctrlPr>
                              </m:sSupPr>
                              <m:e>
                                <m:r>
                                  <a:rPr kumimoji="1" lang="en-US" altLang="ko-Kore-KR" sz="2800" i="1">
                                    <a:solidFill>
                                      <a:srgbClr val="53585F"/>
                                    </a:solidFill>
                                    <a:latin typeface="Cambria Math" panose="02040503050406030204" pitchFamily="18" charset="0"/>
                                    <a:ea typeface="Spoqa Han Sans Neo Bold" panose="020B0500000000000000" pitchFamily="34" charset="-128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kumimoji="1" lang="en-US" altLang="ko-Kore-KR" sz="2800" i="1">
                                    <a:solidFill>
                                      <a:srgbClr val="53585F"/>
                                    </a:solidFill>
                                    <a:latin typeface="Cambria Math" panose="02040503050406030204" pitchFamily="18" charset="0"/>
                                    <a:ea typeface="Spoqa Han Sans Neo Bold" panose="020B0500000000000000" pitchFamily="34" charset="-128"/>
                                  </a:rPr>
                                  <m:t>+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kumimoji="1" lang="en-US" altLang="ko-Kore-KR" sz="28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2</m:t>
                        </m:r>
                      </m:sup>
                    </m:sSup>
                  </m:oMath>
                </a14:m>
                <a:r>
                  <a:rPr kumimoji="1" lang="ko-Kore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인 </a:t>
                </a:r>
                <a:r>
                  <a:rPr kumimoji="1" lang="en-US" altLang="ko-Kore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negative sampling</a:t>
                </a:r>
                <a:r>
                  <a:rPr kumimoji="1" lang="ko-Kore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을 사용시</a:t>
                </a:r>
                <a:r>
                  <a:rPr kumimoji="1" lang="en-US" altLang="ko-Kore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.</a:t>
                </a:r>
              </a:p>
              <a:p>
                <a:pPr marL="914342" lvl="1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ko-Kore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학습에 매우 중요한 </a:t>
                </a:r>
                <a:r>
                  <a:rPr kumimoji="1" lang="en-US" altLang="ko-Kore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batch</a:t>
                </a:r>
                <a:r>
                  <a:rPr kumimoji="1" lang="ko-Kore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를 구성</a:t>
                </a:r>
                <a:r>
                  <a:rPr kumimoji="1" lang="en-US" altLang="ko-Kore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(</a:t>
                </a:r>
                <a:r>
                  <a:rPr kumimoji="1" lang="ko-Kore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찾기</a:t>
                </a:r>
                <a:r>
                  <a:rPr kumimoji="1" lang="en-US" altLang="ko-Kore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) </a:t>
                </a:r>
                <a:r>
                  <a:rPr kumimoji="1" lang="ko-Kore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매우 어렵다</a:t>
                </a:r>
                <a:r>
                  <a:rPr kumimoji="1" lang="en-US" altLang="ko-Kore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.</a:t>
                </a:r>
              </a:p>
              <a:p>
                <a:pPr>
                  <a:lnSpc>
                    <a:spcPct val="150000"/>
                  </a:lnSpc>
                </a:pPr>
                <a:r>
                  <a:rPr kumimoji="1" lang="en-US" altLang="ko-KR" sz="3200" b="1" dirty="0">
                    <a:solidFill>
                      <a:srgbClr val="53585F"/>
                    </a:solidFill>
                    <a:latin typeface="Spoqa Han Sans Neo Bold" panose="020B0500000000000000" pitchFamily="34" charset="-128"/>
                    <a:ea typeface="Spoqa Han Sans Neo Bold" panose="020B0500000000000000" pitchFamily="34" charset="-128"/>
                    <a:sym typeface="Wingdings" pitchFamily="2" charset="2"/>
                  </a:rPr>
                  <a:t> </a:t>
                </a:r>
                <a:r>
                  <a:rPr kumimoji="1" lang="en-US" altLang="ko-Kore-KR" sz="3200" b="1" dirty="0">
                    <a:solidFill>
                      <a:srgbClr val="53585F"/>
                    </a:solidFill>
                    <a:latin typeface="Spoqa Han Sans Neo Bold" panose="020B0500000000000000" pitchFamily="34" charset="-128"/>
                    <a:ea typeface="Spoqa Han Sans Neo Bold" panose="020B0500000000000000" pitchFamily="34" charset="-128"/>
                  </a:rPr>
                  <a:t>Semi-hard Triplet</a:t>
                </a:r>
              </a:p>
              <a:p>
                <a:pPr marL="914342" lvl="1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ko-Kore-KR" sz="28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𝑑</m:t>
                    </m:r>
                    <m:sSup>
                      <m:sSupPr>
                        <m:ctrlPr>
                          <a:rPr kumimoji="1" lang="en-US" altLang="ko-Kore-KR" sz="28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sSupPr>
                      <m:e>
                        <m:d>
                          <m:dPr>
                            <m:ctrlPr>
                              <a:rPr kumimoji="1" lang="en-US" altLang="ko-Kore-KR" sz="28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</m:ctrlPr>
                          </m:dPr>
                          <m:e>
                            <m:r>
                              <a:rPr kumimoji="1" lang="en-US" altLang="ko-Kore-KR" sz="28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𝑥</m:t>
                            </m:r>
                            <m:r>
                              <a:rPr kumimoji="1" lang="en-US" altLang="ko-Kore-KR" sz="28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, </m:t>
                            </m:r>
                            <m:sSup>
                              <m:sSupPr>
                                <m:ctrlPr>
                                  <a:rPr kumimoji="1" lang="en-US" altLang="ko-Kore-KR" sz="2800" i="1">
                                    <a:solidFill>
                                      <a:srgbClr val="53585F"/>
                                    </a:solidFill>
                                    <a:latin typeface="Cambria Math" panose="02040503050406030204" pitchFamily="18" charset="0"/>
                                    <a:ea typeface="Spoqa Han Sans Neo Bold" panose="020B0500000000000000" pitchFamily="34" charset="-128"/>
                                  </a:rPr>
                                </m:ctrlPr>
                              </m:sSupPr>
                              <m:e>
                                <m:r>
                                  <a:rPr kumimoji="1" lang="en-US" altLang="ko-Kore-KR" sz="2800" i="1">
                                    <a:solidFill>
                                      <a:srgbClr val="53585F"/>
                                    </a:solidFill>
                                    <a:latin typeface="Cambria Math" panose="02040503050406030204" pitchFamily="18" charset="0"/>
                                    <a:ea typeface="Spoqa Han Sans Neo Bold" panose="020B0500000000000000" pitchFamily="34" charset="-128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kumimoji="1" lang="en-US" altLang="ko-Kore-KR" sz="2800" i="1">
                                    <a:solidFill>
                                      <a:srgbClr val="53585F"/>
                                    </a:solidFill>
                                    <a:latin typeface="Cambria Math" panose="02040503050406030204" pitchFamily="18" charset="0"/>
                                    <a:ea typeface="Spoqa Han Sans Neo Bold" panose="020B0500000000000000" pitchFamily="34" charset="-128"/>
                                  </a:rPr>
                                  <m:t>+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kumimoji="1" lang="en-US" altLang="ko-Kore-KR" sz="28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2</m:t>
                        </m:r>
                      </m:sup>
                    </m:sSup>
                    <m:r>
                      <a:rPr kumimoji="1" lang="en-US" altLang="ko-Kore-KR" sz="28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&lt;</m:t>
                    </m:r>
                    <m:r>
                      <a:rPr kumimoji="1" lang="en-US" altLang="ko-Kore-KR" sz="28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𝑑</m:t>
                    </m:r>
                    <m:sSup>
                      <m:sSupPr>
                        <m:ctrlPr>
                          <a:rPr kumimoji="1" lang="en-US" altLang="ko-Kore-KR" sz="28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sSupPr>
                      <m:e>
                        <m:d>
                          <m:dPr>
                            <m:ctrlPr>
                              <a:rPr kumimoji="1" lang="en-US" altLang="ko-Kore-KR" sz="28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</m:ctrlPr>
                          </m:dPr>
                          <m:e>
                            <m:r>
                              <a:rPr kumimoji="1" lang="en-US" altLang="ko-Kore-KR" sz="28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𝑥</m:t>
                            </m:r>
                            <m:r>
                              <a:rPr kumimoji="1" lang="en-US" altLang="ko-Kore-KR" sz="28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, </m:t>
                            </m:r>
                            <m:sSup>
                              <m:sSupPr>
                                <m:ctrlPr>
                                  <a:rPr kumimoji="1" lang="en-US" altLang="ko-Kore-KR" sz="2800" i="1">
                                    <a:solidFill>
                                      <a:srgbClr val="53585F"/>
                                    </a:solidFill>
                                    <a:latin typeface="Cambria Math" panose="02040503050406030204" pitchFamily="18" charset="0"/>
                                    <a:ea typeface="Spoqa Han Sans Neo Bold" panose="020B0500000000000000" pitchFamily="34" charset="-128"/>
                                  </a:rPr>
                                </m:ctrlPr>
                              </m:sSupPr>
                              <m:e>
                                <m:r>
                                  <a:rPr kumimoji="1" lang="en-US" altLang="ko-Kore-KR" sz="2800" i="1">
                                    <a:solidFill>
                                      <a:srgbClr val="53585F"/>
                                    </a:solidFill>
                                    <a:latin typeface="Cambria Math" panose="02040503050406030204" pitchFamily="18" charset="0"/>
                                    <a:ea typeface="Spoqa Han Sans Neo Bold" panose="020B0500000000000000" pitchFamily="34" charset="-128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kumimoji="1" lang="en-US" altLang="ko-Kore-KR" sz="2800" i="1">
                                    <a:solidFill>
                                      <a:srgbClr val="53585F"/>
                                    </a:solidFill>
                                    <a:latin typeface="Cambria Math" panose="02040503050406030204" pitchFamily="18" charset="0"/>
                                    <a:ea typeface="Spoqa Han Sans Neo Bold" panose="020B0500000000000000" pitchFamily="34" charset="-128"/>
                                  </a:rPr>
                                  <m:t>−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kumimoji="1" lang="en-US" altLang="ko-Kore-KR" sz="28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2</m:t>
                        </m:r>
                      </m:sup>
                    </m:sSup>
                    <m:r>
                      <a:rPr kumimoji="1" lang="en-US" altLang="ko-Kore-KR" sz="28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&lt;</m:t>
                    </m:r>
                    <m:r>
                      <a:rPr kumimoji="1" lang="en-US" altLang="ko-Kore-KR" sz="28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𝑑</m:t>
                    </m:r>
                    <m:sSup>
                      <m:sSupPr>
                        <m:ctrlPr>
                          <a:rPr kumimoji="1" lang="en-US" altLang="ko-Kore-KR" sz="28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sSupPr>
                      <m:e>
                        <m:d>
                          <m:dPr>
                            <m:ctrlPr>
                              <a:rPr kumimoji="1" lang="en-US" altLang="ko-Kore-KR" sz="28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</m:ctrlPr>
                          </m:dPr>
                          <m:e>
                            <m:r>
                              <a:rPr kumimoji="1" lang="en-US" altLang="ko-Kore-KR" sz="28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𝑥</m:t>
                            </m:r>
                            <m:r>
                              <a:rPr kumimoji="1" lang="en-US" altLang="ko-Kore-KR" sz="28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, </m:t>
                            </m:r>
                            <m:sSup>
                              <m:sSupPr>
                                <m:ctrlPr>
                                  <a:rPr kumimoji="1" lang="en-US" altLang="ko-Kore-KR" sz="2800" i="1">
                                    <a:solidFill>
                                      <a:srgbClr val="53585F"/>
                                    </a:solidFill>
                                    <a:latin typeface="Cambria Math" panose="02040503050406030204" pitchFamily="18" charset="0"/>
                                    <a:ea typeface="Spoqa Han Sans Neo Bold" panose="020B0500000000000000" pitchFamily="34" charset="-128"/>
                                  </a:rPr>
                                </m:ctrlPr>
                              </m:sSupPr>
                              <m:e>
                                <m:r>
                                  <a:rPr kumimoji="1" lang="en-US" altLang="ko-Kore-KR" sz="2800" i="1">
                                    <a:solidFill>
                                      <a:srgbClr val="53585F"/>
                                    </a:solidFill>
                                    <a:latin typeface="Cambria Math" panose="02040503050406030204" pitchFamily="18" charset="0"/>
                                    <a:ea typeface="Spoqa Han Sans Neo Bold" panose="020B0500000000000000" pitchFamily="34" charset="-128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kumimoji="1" lang="en-US" altLang="ko-Kore-KR" sz="2800" i="1">
                                    <a:solidFill>
                                      <a:srgbClr val="53585F"/>
                                    </a:solidFill>
                                    <a:latin typeface="Cambria Math" panose="02040503050406030204" pitchFamily="18" charset="0"/>
                                    <a:ea typeface="Spoqa Han Sans Neo Bold" panose="020B0500000000000000" pitchFamily="34" charset="-128"/>
                                  </a:rPr>
                                  <m:t>+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kumimoji="1" lang="en-US" altLang="ko-Kore-KR" sz="28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2</m:t>
                        </m:r>
                      </m:sup>
                    </m:sSup>
                    <m:r>
                      <a:rPr kumimoji="1" lang="en-US" altLang="ko-Kore-KR" sz="28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+</m:t>
                    </m:r>
                    <m:r>
                      <a:rPr kumimoji="1" lang="en-US" altLang="ko-Kore-KR" sz="28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𝛼</m:t>
                    </m:r>
                  </m:oMath>
                </a14:m>
                <a:r>
                  <a:rPr kumimoji="1" lang="ko-Kore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인 </a:t>
                </a:r>
                <a:r>
                  <a:rPr kumimoji="1" lang="en-US" altLang="ko-Kore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negative sampling</a:t>
                </a:r>
                <a:r>
                  <a:rPr kumimoji="1" lang="ko-Kore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을 사용시</a:t>
                </a:r>
                <a:r>
                  <a:rPr kumimoji="1"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.</a:t>
                </a:r>
              </a:p>
              <a:p>
                <a:pPr marL="914342" lvl="1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ko-Kore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학습에 중요하면서 </a:t>
                </a:r>
                <a:r>
                  <a:rPr kumimoji="1" lang="en-US" altLang="ko-Kore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batch</a:t>
                </a:r>
                <a:r>
                  <a:rPr kumimoji="1" lang="ko-Kore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를 구성하기 상대적으로 쉽다</a:t>
                </a:r>
                <a:r>
                  <a:rPr kumimoji="1" lang="en-US" altLang="ko-Kore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.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8926B1E-3979-9B4D-B057-E5AA86B45D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4721" y="2324653"/>
                <a:ext cx="16228079" cy="9707850"/>
              </a:xfrm>
              <a:prstGeom prst="rect">
                <a:avLst/>
              </a:prstGeom>
              <a:blipFill>
                <a:blip r:embed="rId4"/>
                <a:stretch>
                  <a:fillRect l="-939" t="-13316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직사각형 1">
            <a:extLst>
              <a:ext uri="{FF2B5EF4-FFF2-40B4-BE49-F238E27FC236}">
                <a16:creationId xmlns:a16="http://schemas.microsoft.com/office/drawing/2014/main" id="{C95B8C49-A7AC-D641-97DF-09F53231CCA2}"/>
              </a:ext>
            </a:extLst>
          </p:cNvPr>
          <p:cNvSpPr/>
          <p:nvPr/>
        </p:nvSpPr>
        <p:spPr>
          <a:xfrm>
            <a:off x="16764000" y="7547479"/>
            <a:ext cx="755059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" altLang="ko-Kore-KR" dirty="0" err="1">
                <a:solidFill>
                  <a:srgbClr val="53585F"/>
                </a:solidFill>
                <a:latin typeface="Arial" panose="020B0604020202020204" pitchFamily="34" charset="0"/>
              </a:rPr>
              <a:t>Schroff</a:t>
            </a:r>
            <a:r>
              <a:rPr lang="en" altLang="ko-Kore-KR" dirty="0">
                <a:solidFill>
                  <a:srgbClr val="53585F"/>
                </a:solidFill>
                <a:latin typeface="Arial" panose="020B0604020202020204" pitchFamily="34" charset="0"/>
              </a:rPr>
              <a:t>, Florian, Dmitry </a:t>
            </a:r>
            <a:r>
              <a:rPr lang="en" altLang="ko-Kore-KR" dirty="0" err="1">
                <a:solidFill>
                  <a:srgbClr val="53585F"/>
                </a:solidFill>
                <a:latin typeface="Arial" panose="020B0604020202020204" pitchFamily="34" charset="0"/>
              </a:rPr>
              <a:t>Kalenichenko</a:t>
            </a:r>
            <a:r>
              <a:rPr lang="en" altLang="ko-Kore-KR" dirty="0">
                <a:solidFill>
                  <a:srgbClr val="53585F"/>
                </a:solidFill>
                <a:latin typeface="Arial" panose="020B0604020202020204" pitchFamily="34" charset="0"/>
              </a:rPr>
              <a:t>, and James Philbin. "</a:t>
            </a:r>
            <a:r>
              <a:rPr lang="en" altLang="ko-Kore-KR" dirty="0" err="1">
                <a:solidFill>
                  <a:srgbClr val="53585F"/>
                </a:solidFill>
                <a:latin typeface="Arial" panose="020B0604020202020204" pitchFamily="34" charset="0"/>
              </a:rPr>
              <a:t>Facenet</a:t>
            </a:r>
            <a:r>
              <a:rPr lang="en" altLang="ko-Kore-KR" dirty="0">
                <a:solidFill>
                  <a:srgbClr val="53585F"/>
                </a:solidFill>
                <a:latin typeface="Arial" panose="020B0604020202020204" pitchFamily="34" charset="0"/>
              </a:rPr>
              <a:t>: A unified embedding for face recognition and clustering." </a:t>
            </a:r>
            <a:r>
              <a:rPr lang="en" altLang="ko-Kore-KR" i="1" dirty="0">
                <a:solidFill>
                  <a:srgbClr val="53585F"/>
                </a:solidFill>
                <a:latin typeface="Arial" panose="020B0604020202020204" pitchFamily="34" charset="0"/>
              </a:rPr>
              <a:t>Proceedings of the IEEE conference on computer vision and pattern recognition</a:t>
            </a:r>
            <a:r>
              <a:rPr lang="en" altLang="ko-Kore-KR" dirty="0">
                <a:solidFill>
                  <a:srgbClr val="53585F"/>
                </a:solidFill>
                <a:latin typeface="Arial" panose="020B0604020202020204" pitchFamily="34" charset="0"/>
              </a:rPr>
              <a:t>. 2015.</a:t>
            </a:r>
            <a:endParaRPr lang="ko-Kore-KR" altLang="en-US" dirty="0">
              <a:solidFill>
                <a:srgbClr val="53585F"/>
              </a:solidFill>
            </a:endParaRPr>
          </a:p>
        </p:txBody>
      </p:sp>
      <p:pic>
        <p:nvPicPr>
          <p:cNvPr id="45058" name="Picture 2">
            <a:extLst>
              <a:ext uri="{FF2B5EF4-FFF2-40B4-BE49-F238E27FC236}">
                <a16:creationId xmlns:a16="http://schemas.microsoft.com/office/drawing/2014/main" id="{5EBED928-E607-A14A-837F-7AFD07585F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07136" y="2995213"/>
            <a:ext cx="5060864" cy="4552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28515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6499854" cy="107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b="1" dirty="0"/>
              <a:t>N-pair loss (2016)</a:t>
            </a:r>
          </a:p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-US" altLang="ko-KR" dirty="0"/>
          </a:p>
        </p:txBody>
      </p:sp>
      <p:sp>
        <p:nvSpPr>
          <p:cNvPr id="8" name="슬라이드 번호 개체 틀 4">
            <a:extLst>
              <a:ext uri="{FF2B5EF4-FFF2-40B4-BE49-F238E27FC236}">
                <a16:creationId xmlns:a16="http://schemas.microsoft.com/office/drawing/2014/main" id="{9F266784-E60F-C04C-837A-9B3815E8A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23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12" name="Shape 222">
            <a:extLst>
              <a:ext uri="{FF2B5EF4-FFF2-40B4-BE49-F238E27FC236}">
                <a16:creationId xmlns:a16="http://schemas.microsoft.com/office/drawing/2014/main" id="{F747883E-6DCE-7645-A58B-DC1222711690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14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3" name="Shape 223">
            <a:extLst>
              <a:ext uri="{FF2B5EF4-FFF2-40B4-BE49-F238E27FC236}">
                <a16:creationId xmlns:a16="http://schemas.microsoft.com/office/drawing/2014/main" id="{58EF0780-999B-1D4F-AF96-416DBA183A9C}"/>
              </a:ext>
            </a:extLst>
          </p:cNvPr>
          <p:cNvSpPr/>
          <p:nvPr/>
        </p:nvSpPr>
        <p:spPr>
          <a:xfrm>
            <a:off x="20828000" y="2200124"/>
            <a:ext cx="2540000" cy="10900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000" dirty="0">
                <a:sym typeface="SpoqaHanSans-Bold"/>
              </a:rPr>
              <a:t>Deep Metric Learning</a:t>
            </a:r>
          </a:p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" altLang="ko-Kore-KR" sz="2000" dirty="0">
              <a:sym typeface="SpoqaHanSans-Bold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FFC0D183-C933-E743-8CFB-8F0B5B812233}"/>
                  </a:ext>
                </a:extLst>
              </p:cNvPr>
              <p:cNvSpPr/>
              <p:nvPr/>
            </p:nvSpPr>
            <p:spPr>
              <a:xfrm>
                <a:off x="1895211" y="3636841"/>
                <a:ext cx="18038409" cy="78148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Triplet </a:t>
                </a: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구조를 일반화하여 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(</a:t>
                </a:r>
                <a:r>
                  <a:rPr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N+1)-</a:t>
                </a:r>
                <a:r>
                  <a:rPr lang="en-US" altLang="ko-Kore-KR" sz="3200" dirty="0" err="1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Tuplet</a:t>
                </a:r>
                <a:r>
                  <a:rPr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을 이용</a:t>
                </a:r>
                <a:r>
                  <a:rPr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!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	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 1 anchor, 1 positive, (N-1) negative 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	 N=2</a:t>
                </a:r>
                <a:r>
                  <a:rPr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인 경우</a:t>
                </a:r>
                <a:r>
                  <a:rPr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, triplet</a:t>
                </a:r>
                <a:r>
                  <a:rPr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과 동일한 형태이다</a:t>
                </a:r>
                <a:r>
                  <a:rPr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.</a:t>
                </a:r>
              </a:p>
              <a:p>
                <a:pPr>
                  <a:lnSpc>
                    <a:spcPct val="150000"/>
                  </a:lnSpc>
                </a:pPr>
                <a:endParaRPr lang="en-US" altLang="ko-Kore-KR" sz="32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  <a:sym typeface="Wingdings" pitchFamily="2" charset="2"/>
                </a:endParaRPr>
              </a:p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f</a:t>
                </a:r>
                <a:r>
                  <a:rPr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가 </a:t>
                </a:r>
                <a:r>
                  <a:rPr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DNN</a:t>
                </a:r>
                <a:r>
                  <a:rPr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을 통해 얻는 </a:t>
                </a:r>
                <a:r>
                  <a:rPr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feature</a:t>
                </a:r>
                <a:r>
                  <a:rPr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일때</a:t>
                </a:r>
                <a:r>
                  <a:rPr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, loss</a:t>
                </a:r>
                <a:r>
                  <a:rPr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는 아래와 같다</a:t>
                </a:r>
                <a:r>
                  <a:rPr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!</a:t>
                </a:r>
              </a:p>
              <a:p>
                <a:pPr>
                  <a:lnSpc>
                    <a:spcPct val="150000"/>
                  </a:lnSpc>
                </a:pPr>
                <a:endParaRPr kumimoji="1" lang="en-US" altLang="ko-Kore-KR" sz="3200" i="1" dirty="0">
                  <a:solidFill>
                    <a:srgbClr val="53585F"/>
                  </a:solidFill>
                  <a:latin typeface="Cambria Math" panose="02040503050406030204" pitchFamily="18" charset="0"/>
                  <a:ea typeface="Spoqa Han Sans Neo Bold" panose="020B0500000000000000" pitchFamily="34" charset="-128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ko-Kore-KR" sz="36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sSupPr>
                        <m:e>
                          <m:r>
                            <a:rPr kumimoji="1" lang="en-US" altLang="ko-Kore-KR" sz="36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𝐿</m:t>
                          </m:r>
                        </m:e>
                        <m:sup>
                          <m:d>
                            <m:dPr>
                              <m:ctrlPr>
                                <a:rPr kumimoji="1" lang="en-US" altLang="ko-KR" sz="36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dPr>
                            <m:e>
                              <m:r>
                                <a:rPr kumimoji="1" lang="en-US" altLang="ko-KR" sz="36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𝑁</m:t>
                              </m:r>
                              <m:r>
                                <a:rPr kumimoji="1" lang="en-US" altLang="ko-KR" sz="36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+1</m:t>
                              </m:r>
                            </m:e>
                          </m:d>
                          <m:r>
                            <a:rPr kumimoji="1" lang="en-US" altLang="ko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−</m:t>
                          </m:r>
                          <m:r>
                            <a:rPr kumimoji="1" lang="en-US" altLang="ko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𝑡𝑢𝑝𝑙𝑒𝑡</m:t>
                          </m:r>
                        </m:sup>
                      </m:sSup>
                      <m:d>
                        <m:dPr>
                          <m:ctrlPr>
                            <a:rPr kumimoji="1" lang="en-US" altLang="ko-Kore-KR" sz="36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dPr>
                        <m:e>
                          <m:r>
                            <a:rPr kumimoji="1" lang="en-US" altLang="ko-Kore-KR" sz="36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𝑥</m:t>
                          </m:r>
                          <m:r>
                            <a:rPr kumimoji="1" lang="en-US" altLang="ko-Kore-KR" sz="36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, </m:t>
                          </m:r>
                          <m:sSup>
                            <m:sSupPr>
                              <m:ctrlPr>
                                <a:rPr kumimoji="1" lang="en-US" altLang="ko-Kore-KR" sz="36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sSupPr>
                            <m:e>
                              <m:r>
                                <a:rPr kumimoji="1" lang="en-US" altLang="ko-Kore-KR" sz="36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𝑥</m:t>
                              </m:r>
                            </m:e>
                            <m:sup>
                              <m:r>
                                <a:rPr kumimoji="1" lang="en-US" altLang="ko-Kore-KR" sz="36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+</m:t>
                              </m:r>
                            </m:sup>
                          </m:sSup>
                          <m:r>
                            <a:rPr kumimoji="1" lang="en-US" altLang="ko-Kore-KR" sz="36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, </m:t>
                          </m:r>
                          <m:sSubSup>
                            <m:sSubSupPr>
                              <m:ctrlPr>
                                <a:rPr kumimoji="1" lang="en-US" altLang="ko-Kore-KR" sz="36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kumimoji="1" lang="en-US" altLang="ko-Kore-KR" sz="36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kumimoji="1" lang="en-US" altLang="ko-Kore-KR" sz="3600" b="0" i="1" smtClean="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kumimoji="1" lang="en-US" altLang="ko-Kore-KR" sz="3600" i="1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ko-Kore-KR" sz="3600" b="0" i="1" smtClean="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kumimoji="1" lang="en-US" altLang="ko-Kore-KR" sz="3600" i="1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  <m:t>−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b>
                              <m:r>
                                <a:rPr kumimoji="1" lang="en-US" altLang="ko-Kore-KR" sz="36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𝑖</m:t>
                              </m:r>
                              <m:r>
                                <a:rPr kumimoji="1" lang="en-US" altLang="ko-Kore-KR" sz="36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=1</m:t>
                              </m:r>
                            </m:sub>
                            <m:sup>
                              <m:r>
                                <a:rPr kumimoji="1" lang="en-US" altLang="ko-Kore-KR" sz="36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𝑁</m:t>
                              </m:r>
                              <m:r>
                                <a:rPr kumimoji="1" lang="en-US" altLang="ko-Kore-KR" sz="36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−1</m:t>
                              </m:r>
                            </m:sup>
                          </m:sSubSup>
                          <m:r>
                            <a:rPr kumimoji="1" lang="en-US" altLang="ko-Kore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;</m:t>
                          </m:r>
                          <m:r>
                            <a:rPr kumimoji="1" lang="en-US" altLang="ko-Kore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𝑓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kumimoji="1" lang="en-US" altLang="ko-KR" sz="3600" i="1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=</m:t>
                      </m:r>
                      <m:func>
                        <m:funcPr>
                          <m:ctrlPr>
                            <a:rPr kumimoji="1" lang="en-US" altLang="ko-KR" sz="36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ko-KR" sz="360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log</m:t>
                          </m:r>
                        </m:fName>
                        <m:e>
                          <m:f>
                            <m:fPr>
                              <m:ctrlPr>
                                <a:rPr kumimoji="1" lang="en-US" altLang="ko-KR" sz="36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fPr>
                            <m:num>
                              <m:func>
                                <m:funcPr>
                                  <m:ctrlPr>
                                    <a:rPr kumimoji="1" lang="en-US" altLang="ko-KR" sz="36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1" lang="en-US" altLang="ko-KR" sz="360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kumimoji="1" lang="en-US" altLang="ko-KR" sz="3600" i="1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kumimoji="1" lang="en-US" altLang="ko-KR" sz="3600" i="1">
                                              <a:solidFill>
                                                <a:srgbClr val="53585F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kumimoji="1" lang="en-US" altLang="ko-KR" sz="3600" i="1">
                                              <a:solidFill>
                                                <a:srgbClr val="53585F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</a:rPr>
                                            <m:t>𝑓</m:t>
                                          </m:r>
                                        </m:e>
                                        <m:sup>
                                          <m:r>
                                            <a:rPr kumimoji="1" lang="en-US" altLang="ko-KR" sz="3600" i="1">
                                              <a:solidFill>
                                                <a:srgbClr val="53585F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</a:rPr>
                                            <m:t>𝑇</m:t>
                                          </m:r>
                                        </m:sup>
                                      </m:sSup>
                                      <m:sSup>
                                        <m:sSupPr>
                                          <m:ctrlPr>
                                            <a:rPr kumimoji="1" lang="en-US" altLang="ko-KR" sz="3600" i="1">
                                              <a:solidFill>
                                                <a:srgbClr val="53585F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kumimoji="1" lang="en-US" altLang="ko-KR" sz="3600" i="1">
                                              <a:solidFill>
                                                <a:srgbClr val="53585F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</a:rPr>
                                            <m:t>𝑓</m:t>
                                          </m:r>
                                        </m:e>
                                        <m:sup>
                                          <m:r>
                                            <a:rPr kumimoji="1" lang="en-US" altLang="ko-KR" sz="3600" i="1">
                                              <a:solidFill>
                                                <a:srgbClr val="53585F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</a:rPr>
                                            <m:t>+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func>
                            </m:num>
                            <m:den>
                              <m:func>
                                <m:funcPr>
                                  <m:ctrlPr>
                                    <a:rPr kumimoji="1" lang="en-US" altLang="ko-KR" sz="36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1" lang="en-US" altLang="ko-KR" sz="360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kumimoji="1" lang="en-US" altLang="ko-KR" sz="3600" i="1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kumimoji="1" lang="en-US" altLang="ko-Kore-KR" sz="3600" i="1">
                                              <a:solidFill>
                                                <a:srgbClr val="53585F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kumimoji="1" lang="en-US" altLang="ko-Kore-KR" sz="3600" i="1">
                                              <a:solidFill>
                                                <a:srgbClr val="53585F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</a:rPr>
                                            <m:t>𝑓</m:t>
                                          </m:r>
                                        </m:e>
                                        <m:sup>
                                          <m:r>
                                            <a:rPr kumimoji="1" lang="en-US" altLang="ko-Kore-KR" sz="3600" i="1">
                                              <a:solidFill>
                                                <a:srgbClr val="53585F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</a:rPr>
                                            <m:t>𝑇</m:t>
                                          </m:r>
                                        </m:sup>
                                      </m:sSup>
                                      <m:sSup>
                                        <m:sSupPr>
                                          <m:ctrlPr>
                                            <a:rPr kumimoji="1" lang="en-US" altLang="ko-Kore-KR" sz="3600" i="1">
                                              <a:solidFill>
                                                <a:srgbClr val="53585F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kumimoji="1" lang="en-US" altLang="ko-Kore-KR" sz="3600" i="1">
                                              <a:solidFill>
                                                <a:srgbClr val="53585F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</a:rPr>
                                            <m:t>𝑓</m:t>
                                          </m:r>
                                        </m:e>
                                        <m:sup>
                                          <m:r>
                                            <a:rPr kumimoji="1" lang="en-US" altLang="ko-Kore-KR" sz="3600" i="1">
                                              <a:solidFill>
                                                <a:srgbClr val="53585F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</a:rPr>
                                            <m:t>+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func>
                              <m:r>
                                <a:rPr kumimoji="1" lang="en-US" altLang="ko-KR" sz="36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+</m:t>
                              </m:r>
                              <m:nary>
                                <m:naryPr>
                                  <m:chr m:val="∑"/>
                                  <m:ctrlPr>
                                    <a:rPr kumimoji="1" lang="en-US" altLang="ko-Kore-KR" sz="36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</m:ctrlPr>
                                </m:naryPr>
                                <m:sub>
                                  <m:r>
                                    <a:rPr kumimoji="1" lang="en-US" altLang="ko-Kore-KR" sz="36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kumimoji="1" lang="en-US" altLang="ko-Kore-KR" sz="36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𝑁</m:t>
                                  </m:r>
                                  <m:r>
                                    <a:rPr kumimoji="1" lang="en-US" altLang="ko-Kore-KR" sz="36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−1</m:t>
                                  </m:r>
                                </m:sup>
                                <m:e>
                                  <m:func>
                                    <m:funcPr>
                                      <m:ctrlPr>
                                        <a:rPr kumimoji="1" lang="en-US" altLang="ko-Kore-KR" sz="3600" i="1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kumimoji="1" lang="en-US" altLang="ko-Kore-KR" sz="360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  <m:t>exp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kumimoji="1" lang="en-US" altLang="ko-Kore-KR" sz="3600" i="1">
                                              <a:solidFill>
                                                <a:srgbClr val="53585F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</a:rPr>
                                          </m:ctrlPr>
                                        </m:dPr>
                                        <m:e>
                                          <m:sSup>
                                            <m:sSupPr>
                                              <m:ctrlPr>
                                                <a:rPr kumimoji="1" lang="en-US" altLang="ko-Kore-KR" sz="3600" i="1">
                                                  <a:solidFill>
                                                    <a:srgbClr val="53585F"/>
                                                  </a:solidFill>
                                                  <a:latin typeface="Cambria Math" panose="02040503050406030204" pitchFamily="18" charset="0"/>
                                                  <a:ea typeface="Spoqa Han Sans Neo Bold" panose="020B0500000000000000" pitchFamily="34" charset="-128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kumimoji="1" lang="en-US" altLang="ko-Kore-KR" sz="3600" i="1">
                                                  <a:solidFill>
                                                    <a:srgbClr val="53585F"/>
                                                  </a:solidFill>
                                                  <a:latin typeface="Cambria Math" panose="02040503050406030204" pitchFamily="18" charset="0"/>
                                                  <a:ea typeface="Spoqa Han Sans Neo Bold" panose="020B0500000000000000" pitchFamily="34" charset="-128"/>
                                                </a:rPr>
                                                <m:t>𝑓</m:t>
                                              </m:r>
                                            </m:e>
                                            <m:sup>
                                              <m:r>
                                                <a:rPr kumimoji="1" lang="en-US" altLang="ko-Kore-KR" sz="3600" i="1">
                                                  <a:solidFill>
                                                    <a:srgbClr val="53585F"/>
                                                  </a:solidFill>
                                                  <a:latin typeface="Cambria Math" panose="02040503050406030204" pitchFamily="18" charset="0"/>
                                                  <a:ea typeface="Spoqa Han Sans Neo Bold" panose="020B0500000000000000" pitchFamily="34" charset="-128"/>
                                                </a:rPr>
                                                <m:t>𝑇</m:t>
                                              </m:r>
                                            </m:sup>
                                          </m:sSup>
                                          <m:sSubSup>
                                            <m:sSubSupPr>
                                              <m:ctrlPr>
                                                <a:rPr kumimoji="1" lang="en-US" altLang="ko-Kore-KR" sz="3600" i="1">
                                                  <a:solidFill>
                                                    <a:srgbClr val="53585F"/>
                                                  </a:solidFill>
                                                  <a:latin typeface="Cambria Math" panose="02040503050406030204" pitchFamily="18" charset="0"/>
                                                  <a:ea typeface="Spoqa Han Sans Neo Bold" panose="020B0500000000000000" pitchFamily="34" charset="-128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kumimoji="1" lang="en-US" altLang="ko-Kore-KR" sz="3600" i="1">
                                                  <a:solidFill>
                                                    <a:srgbClr val="53585F"/>
                                                  </a:solidFill>
                                                  <a:latin typeface="Cambria Math" panose="02040503050406030204" pitchFamily="18" charset="0"/>
                                                  <a:ea typeface="Spoqa Han Sans Neo Bold" panose="020B0500000000000000" pitchFamily="34" charset="-128"/>
                                                </a:rPr>
                                                <m:t>𝑓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1" lang="en-US" altLang="ko-Kore-KR" sz="3600" i="1">
                                                  <a:solidFill>
                                                    <a:srgbClr val="53585F"/>
                                                  </a:solidFill>
                                                  <a:latin typeface="Cambria Math" panose="02040503050406030204" pitchFamily="18" charset="0"/>
                                                  <a:ea typeface="Spoqa Han Sans Neo Bold" panose="020B0500000000000000" pitchFamily="34" charset="-128"/>
                                                </a:rPr>
                                                <m:t>𝑖</m:t>
                                              </m:r>
                                            </m:sub>
                                            <m:sup>
                                              <m:r>
                                                <a:rPr kumimoji="1" lang="en-US" altLang="ko-Kore-KR" sz="3600" i="1">
                                                  <a:solidFill>
                                                    <a:srgbClr val="53585F"/>
                                                  </a:solidFill>
                                                  <a:latin typeface="Cambria Math" panose="02040503050406030204" pitchFamily="18" charset="0"/>
                                                  <a:ea typeface="Spoqa Han Sans Neo Bold" panose="020B0500000000000000" pitchFamily="34" charset="-128"/>
                                                </a:rPr>
                                                <m:t>−</m:t>
                                              </m:r>
                                            </m:sup>
                                          </m:sSubSup>
                                        </m:e>
                                      </m:d>
                                    </m:e>
                                  </m:func>
                                </m:e>
                              </m:nary>
                            </m:den>
                          </m:f>
                        </m:e>
                      </m:func>
                      <m:r>
                        <a:rPr kumimoji="1" lang="en-US" altLang="ko-KR" sz="36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=</m:t>
                      </m:r>
                      <m:func>
                        <m:funcPr>
                          <m:ctrlPr>
                            <a:rPr kumimoji="1" lang="en-US" altLang="ko-KR" sz="36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ko-KR" sz="360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log</m:t>
                          </m:r>
                        </m:fName>
                        <m:e>
                          <m:r>
                            <a:rPr kumimoji="1" lang="en-US" altLang="ko-KR" sz="36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(1+</m:t>
                          </m:r>
                          <m:nary>
                            <m:naryPr>
                              <m:chr m:val="∑"/>
                              <m:ctrlPr>
                                <a:rPr kumimoji="1" lang="en-US" altLang="ko-KR" sz="36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naryPr>
                            <m:sub>
                              <m:r>
                                <a:rPr kumimoji="1" lang="en-US" altLang="ko-KR" sz="36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𝑖</m:t>
                              </m:r>
                            </m:sub>
                            <m:sup>
                              <m:r>
                                <a:rPr kumimoji="1" lang="en-US" altLang="ko-KR" sz="36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𝑁</m:t>
                              </m:r>
                              <m:r>
                                <a:rPr kumimoji="1" lang="en-US" altLang="ko-KR" sz="36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−1</m:t>
                              </m:r>
                            </m:sup>
                            <m:e>
                              <m:func>
                                <m:funcPr>
                                  <m:ctrlPr>
                                    <a:rPr kumimoji="1" lang="en-US" altLang="ko-KR" sz="36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1" lang="en-US" altLang="ko-KR" sz="360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kumimoji="1" lang="en-US" altLang="ko-KR" sz="3600" i="1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kumimoji="1" lang="en-US" altLang="ko-KR" sz="3600" i="1">
                                              <a:solidFill>
                                                <a:srgbClr val="53585F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kumimoji="1" lang="en-US" altLang="ko-KR" sz="3600" i="1">
                                              <a:solidFill>
                                                <a:srgbClr val="53585F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</a:rPr>
                                            <m:t>𝑓</m:t>
                                          </m:r>
                                        </m:e>
                                        <m:sup>
                                          <m:r>
                                            <a:rPr kumimoji="1" lang="en-US" altLang="ko-KR" sz="3600" i="1">
                                              <a:solidFill>
                                                <a:srgbClr val="53585F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</a:rPr>
                                            <m:t>𝑇</m:t>
                                          </m:r>
                                        </m:sup>
                                      </m:sSup>
                                      <m:sSub>
                                        <m:sSubPr>
                                          <m:ctrlPr>
                                            <a:rPr kumimoji="1" lang="en-US" altLang="ko-KR" sz="3600" i="1">
                                              <a:solidFill>
                                                <a:srgbClr val="53585F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ko-KR" sz="3600" i="1">
                                              <a:solidFill>
                                                <a:srgbClr val="53585F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</a:rPr>
                                            <m:t>𝑓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ko-KR" sz="3600" i="1">
                                              <a:solidFill>
                                                <a:srgbClr val="53585F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kumimoji="1" lang="en-US" altLang="ko-KR" sz="3600" i="1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  <m:t>−</m:t>
                                      </m:r>
                                      <m:sSup>
                                        <m:sSupPr>
                                          <m:ctrlPr>
                                            <a:rPr kumimoji="1" lang="en-US" altLang="ko-KR" sz="3600" i="1">
                                              <a:solidFill>
                                                <a:srgbClr val="53585F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kumimoji="1" lang="en-US" altLang="ko-KR" sz="3600" i="1">
                                              <a:solidFill>
                                                <a:srgbClr val="53585F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</a:rPr>
                                            <m:t>𝑓</m:t>
                                          </m:r>
                                        </m:e>
                                        <m:sup>
                                          <m:r>
                                            <a:rPr kumimoji="1" lang="en-US" altLang="ko-KR" sz="3600" i="1">
                                              <a:solidFill>
                                                <a:srgbClr val="53585F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</a:rPr>
                                            <m:t>𝑇</m:t>
                                          </m:r>
                                        </m:sup>
                                      </m:sSup>
                                      <m:sSup>
                                        <m:sSupPr>
                                          <m:ctrlPr>
                                            <a:rPr kumimoji="1" lang="en-US" altLang="ko-KR" sz="3600" i="1">
                                              <a:solidFill>
                                                <a:srgbClr val="53585F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kumimoji="1" lang="en-US" altLang="ko-KR" sz="3600" i="1">
                                              <a:solidFill>
                                                <a:srgbClr val="53585F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</a:rPr>
                                            <m:t>𝑓</m:t>
                                          </m:r>
                                        </m:e>
                                        <m:sup>
                                          <m:r>
                                            <a:rPr kumimoji="1" lang="en-US" altLang="ko-KR" sz="3600" i="1">
                                              <a:solidFill>
                                                <a:srgbClr val="53585F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</a:rPr>
                                            <m:t>+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func>
                            </m:e>
                          </m:nary>
                          <m:r>
                            <a:rPr kumimoji="1" lang="en-US" altLang="ko-KR" sz="36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altLang="ko-Kore-KR" sz="36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  <a:sym typeface="Wingdings" pitchFamily="2" charset="2"/>
                </a:endParaRPr>
              </a:p>
            </p:txBody>
          </p:sp>
        </mc:Choice>
        <mc:Fallback xmlns="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FFC0D183-C933-E743-8CFB-8F0B5B8122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5211" y="3636841"/>
                <a:ext cx="18038409" cy="7814832"/>
              </a:xfrm>
              <a:prstGeom prst="rect">
                <a:avLst/>
              </a:prstGeom>
              <a:blipFill>
                <a:blip r:embed="rId4"/>
                <a:stretch>
                  <a:fillRect l="-774" b="-3425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E9B65F65-8141-434A-8E32-0835359E2A9F}"/>
              </a:ext>
            </a:extLst>
          </p:cNvPr>
          <p:cNvSpPr/>
          <p:nvPr/>
        </p:nvSpPr>
        <p:spPr>
          <a:xfrm>
            <a:off x="4820004" y="12996000"/>
            <a:ext cx="12188825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Sohn, </a:t>
            </a:r>
            <a:r>
              <a:rPr lang="en" altLang="ko-Kore-KR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Kihyuk</a:t>
            </a:r>
            <a:r>
              <a:rPr lang="en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. "Improved deep metric learning with multi-class n-pair loss objective." Advances in neural information processing systems. 2016.</a:t>
            </a:r>
            <a:endParaRPr lang="ko-Kore-KR" altLang="en-US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759117A-33C9-0642-87B2-88A1197BA7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569031" y="2995213"/>
            <a:ext cx="10813382" cy="3970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8267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6499854" cy="107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b="1" dirty="0"/>
              <a:t>N-pair loss (2016)</a:t>
            </a:r>
          </a:p>
          <a:p>
            <a:pPr marL="457200" indent="-457200">
              <a:spcBef>
                <a:spcPts val="1000"/>
              </a:spcBef>
              <a:buFont typeface="Arial" panose="020B0604020202020204" pitchFamily="34" charset="0"/>
              <a:buChar char="•"/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dirty="0"/>
              <a:t>N-pair-mc loss</a:t>
            </a:r>
          </a:p>
        </p:txBody>
      </p:sp>
      <p:sp>
        <p:nvSpPr>
          <p:cNvPr id="8" name="슬라이드 번호 개체 틀 4">
            <a:extLst>
              <a:ext uri="{FF2B5EF4-FFF2-40B4-BE49-F238E27FC236}">
                <a16:creationId xmlns:a16="http://schemas.microsoft.com/office/drawing/2014/main" id="{9F266784-E60F-C04C-837A-9B3815E8A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24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12" name="Shape 222">
            <a:extLst>
              <a:ext uri="{FF2B5EF4-FFF2-40B4-BE49-F238E27FC236}">
                <a16:creationId xmlns:a16="http://schemas.microsoft.com/office/drawing/2014/main" id="{F747883E-6DCE-7645-A58B-DC1222711690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14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3" name="Shape 223">
            <a:extLst>
              <a:ext uri="{FF2B5EF4-FFF2-40B4-BE49-F238E27FC236}">
                <a16:creationId xmlns:a16="http://schemas.microsoft.com/office/drawing/2014/main" id="{58EF0780-999B-1D4F-AF96-416DBA183A9C}"/>
              </a:ext>
            </a:extLst>
          </p:cNvPr>
          <p:cNvSpPr/>
          <p:nvPr/>
        </p:nvSpPr>
        <p:spPr>
          <a:xfrm>
            <a:off x="20828000" y="2200124"/>
            <a:ext cx="2540000" cy="10900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000" dirty="0">
                <a:sym typeface="SpoqaHanSans-Bold"/>
              </a:rPr>
              <a:t>Deep Metric Learning</a:t>
            </a:r>
          </a:p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" altLang="ko-Kore-KR" sz="2000" dirty="0">
              <a:sym typeface="SpoqaHanSans-Bold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FFC0D183-C933-E743-8CFB-8F0B5B812233}"/>
                  </a:ext>
                </a:extLst>
              </p:cNvPr>
              <p:cNvSpPr/>
              <p:nvPr/>
            </p:nvSpPr>
            <p:spPr>
              <a:xfrm>
                <a:off x="1895211" y="9747865"/>
                <a:ext cx="18038409" cy="299171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빠른 학습을 위해 </a:t>
                </a:r>
                <a:r>
                  <a:rPr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pair</a:t>
                </a:r>
                <a:r>
                  <a:rPr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를 </a:t>
                </a:r>
                <a:r>
                  <a:rPr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generation</a:t>
                </a:r>
                <a:r>
                  <a:rPr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을 </a:t>
                </a:r>
                <a:r>
                  <a:rPr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 </a:t>
                </a:r>
                <a:r>
                  <a:rPr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좀더 최적화 하고 </a:t>
                </a:r>
                <a:r>
                  <a:rPr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loss</a:t>
                </a:r>
                <a:r>
                  <a:rPr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를 개선할 수 있다</a:t>
                </a:r>
                <a:endParaRPr kumimoji="1" lang="en-US" altLang="ko-Kore-KR" sz="3200" i="1" dirty="0">
                  <a:solidFill>
                    <a:srgbClr val="53585F"/>
                  </a:solidFill>
                  <a:latin typeface="Cambria Math" panose="02040503050406030204" pitchFamily="18" charset="0"/>
                  <a:ea typeface="Spoqa Han Sans Neo Bold" panose="020B0500000000000000" pitchFamily="34" charset="-128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ko-Kore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sSupPr>
                        <m:e>
                          <m:r>
                            <a:rPr kumimoji="1" lang="en-US" altLang="ko-Kore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𝐿</m:t>
                          </m:r>
                        </m:e>
                        <m:sup>
                          <m:r>
                            <a:rPr kumimoji="1" lang="en-US" altLang="ko-Kore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𝑁</m:t>
                          </m:r>
                          <m:r>
                            <a:rPr kumimoji="1" lang="en-US" altLang="ko-Kore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−</m:t>
                          </m:r>
                          <m:r>
                            <a:rPr kumimoji="1" lang="en-US" altLang="ko-Kore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𝑝𝑎𝑖𝑟</m:t>
                          </m:r>
                          <m:r>
                            <a:rPr kumimoji="1" lang="en-US" altLang="ko-Kore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−</m:t>
                          </m:r>
                          <m:r>
                            <a:rPr kumimoji="1" lang="en-US" altLang="ko-Kore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𝑚𝑐</m:t>
                          </m:r>
                        </m:sup>
                      </m:sSup>
                      <m:d>
                        <m:dPr>
                          <m:ctrlPr>
                            <a:rPr kumimoji="1" lang="en-US" altLang="ko-Kore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kumimoji="1" lang="en-US" altLang="ko-Kore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kumimoji="1" lang="en-US" altLang="ko-Kore-KR" sz="32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ko-Kore-KR" sz="32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𝑥</m:t>
                                  </m:r>
                                  <m:r>
                                    <a:rPr kumimoji="1" lang="en-US" altLang="ko-Kore-KR" sz="32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, </m:t>
                                  </m:r>
                                  <m:sSup>
                                    <m:sSupPr>
                                      <m:ctrlPr>
                                        <a:rPr kumimoji="1" lang="en-US" altLang="ko-Kore-KR" sz="3200" i="1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ko-Kore-KR" sz="3200" i="1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kumimoji="1" lang="en-US" altLang="ko-Kore-KR" sz="3200" i="1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  <m:t>+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b>
                              <m:r>
                                <a:rPr kumimoji="1" lang="en-US" altLang="ko-Kore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𝑖</m:t>
                              </m:r>
                              <m:r>
                                <a:rPr kumimoji="1" lang="en-US" altLang="ko-Kore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=1</m:t>
                              </m:r>
                            </m:sub>
                            <m:sup>
                              <m:r>
                                <a:rPr kumimoji="1" lang="en-US" altLang="ko-Kore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𝑁</m:t>
                              </m:r>
                              <m:r>
                                <a:rPr kumimoji="1" lang="en-US" altLang="ko-Kore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−1</m:t>
                              </m:r>
                            </m:sup>
                          </m:sSubSup>
                          <m:r>
                            <a:rPr kumimoji="1" lang="en-US" altLang="ko-Kore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;</m:t>
                          </m:r>
                          <m:r>
                            <a:rPr kumimoji="1" lang="en-US" altLang="ko-Kore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𝑓</m:t>
                          </m:r>
                        </m:e>
                      </m:d>
                      <m:r>
                        <a:rPr kumimoji="1" lang="en-US" altLang="ko-KR" sz="3200" i="1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=</m:t>
                      </m:r>
                      <m:f>
                        <m:fPr>
                          <m:ctrlPr>
                            <a:rPr kumimoji="1"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fPr>
                        <m:num>
                          <m:r>
                            <a:rPr kumimoji="1"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kumimoji="1"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naryPr>
                        <m:sub>
                          <m:r>
                            <a:rPr kumimoji="1"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𝑖</m:t>
                          </m:r>
                          <m:r>
                            <a:rPr kumimoji="1"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𝑁</m:t>
                          </m:r>
                        </m:sup>
                        <m:e>
                          <m:func>
                            <m:funcPr>
                              <m:ctrlPr>
                                <a:rPr kumimoji="1"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ko-KR" sz="320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log</m:t>
                              </m:r>
                            </m:fName>
                            <m:e>
                              <m:r>
                                <a:rPr kumimoji="1"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(1+</m:t>
                              </m:r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kumimoji="1" lang="en-US" altLang="ko-KR" sz="32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</m:ctrlPr>
                                </m:naryPr>
                                <m:sub>
                                  <m:r>
                                    <a:rPr kumimoji="1" lang="en-US" altLang="ko-KR" sz="32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𝑗</m:t>
                                  </m:r>
                                  <m:r>
                                    <a:rPr kumimoji="1" lang="en-US" altLang="ko-KR" sz="32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≠1</m:t>
                                  </m:r>
                                </m:sub>
                                <m:sup/>
                                <m:e>
                                  <m:func>
                                    <m:funcPr>
                                      <m:ctrlPr>
                                        <a:rPr kumimoji="1" lang="en-US" altLang="ko-KR" sz="3200" i="1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kumimoji="1" lang="en-US" altLang="ko-KR" sz="320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  <m:t>exp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kumimoji="1" lang="en-US" altLang="ko-KR" sz="3200" i="1">
                                              <a:solidFill>
                                                <a:srgbClr val="53585F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</a:rPr>
                                          </m:ctrlPr>
                                        </m:dPr>
                                        <m:e>
                                          <m:sSubSup>
                                            <m:sSubSupPr>
                                              <m:ctrlPr>
                                                <a:rPr kumimoji="1" lang="en-US" altLang="ko-KR" sz="3200" b="0" i="1" smtClean="0">
                                                  <a:solidFill>
                                                    <a:srgbClr val="53585F"/>
                                                  </a:solidFill>
                                                  <a:latin typeface="Cambria Math" panose="02040503050406030204" pitchFamily="18" charset="0"/>
                                                  <a:ea typeface="Spoqa Han Sans Neo Bold" panose="020B0500000000000000" pitchFamily="34" charset="-128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kumimoji="1" lang="en-US" altLang="ko-KR" sz="3200" i="1">
                                                  <a:solidFill>
                                                    <a:srgbClr val="53585F"/>
                                                  </a:solidFill>
                                                  <a:latin typeface="Cambria Math" panose="02040503050406030204" pitchFamily="18" charset="0"/>
                                                  <a:ea typeface="Spoqa Han Sans Neo Bold" panose="020B0500000000000000" pitchFamily="34" charset="-128"/>
                                                </a:rPr>
                                                <m:t>𝑓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1" lang="en-US" altLang="ko-KR" sz="3200" b="0" i="1" smtClean="0">
                                                  <a:solidFill>
                                                    <a:srgbClr val="53585F"/>
                                                  </a:solidFill>
                                                  <a:latin typeface="Cambria Math" panose="02040503050406030204" pitchFamily="18" charset="0"/>
                                                  <a:ea typeface="Spoqa Han Sans Neo Bold" panose="020B0500000000000000" pitchFamily="34" charset="-128"/>
                                                </a:rPr>
                                                <m:t>𝑖</m:t>
                                              </m:r>
                                            </m:sub>
                                            <m:sup>
                                              <m:r>
                                                <a:rPr kumimoji="1" lang="en-US" altLang="ko-KR" sz="3200" i="1">
                                                  <a:solidFill>
                                                    <a:srgbClr val="53585F"/>
                                                  </a:solidFill>
                                                  <a:latin typeface="Cambria Math" panose="02040503050406030204" pitchFamily="18" charset="0"/>
                                                  <a:ea typeface="Spoqa Han Sans Neo Bold" panose="020B0500000000000000" pitchFamily="34" charset="-128"/>
                                                </a:rPr>
                                                <m:t>𝑇</m:t>
                                              </m:r>
                                            </m:sup>
                                          </m:sSubSup>
                                          <m:sSub>
                                            <m:sSubPr>
                                              <m:ctrlPr>
                                                <a:rPr kumimoji="1" lang="en-US" altLang="ko-KR" sz="3200" i="1">
                                                  <a:solidFill>
                                                    <a:srgbClr val="53585F"/>
                                                  </a:solidFill>
                                                  <a:latin typeface="Cambria Math" panose="02040503050406030204" pitchFamily="18" charset="0"/>
                                                  <a:ea typeface="Spoqa Han Sans Neo Bold" panose="020B0500000000000000" pitchFamily="34" charset="-128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1" lang="en-US" altLang="ko-KR" sz="3200" i="1">
                                                  <a:solidFill>
                                                    <a:srgbClr val="53585F"/>
                                                  </a:solidFill>
                                                  <a:latin typeface="Cambria Math" panose="02040503050406030204" pitchFamily="18" charset="0"/>
                                                  <a:ea typeface="Spoqa Han Sans Neo Bold" panose="020B0500000000000000" pitchFamily="34" charset="-128"/>
                                                </a:rPr>
                                                <m:t>𝑓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1" lang="en-US" altLang="ko-KR" sz="3200" b="0" i="1" smtClean="0">
                                                  <a:solidFill>
                                                    <a:srgbClr val="53585F"/>
                                                  </a:solidFill>
                                                  <a:latin typeface="Cambria Math" panose="02040503050406030204" pitchFamily="18" charset="0"/>
                                                  <a:ea typeface="Spoqa Han Sans Neo Bold" panose="020B0500000000000000" pitchFamily="34" charset="-128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  <m:r>
                                            <a:rPr kumimoji="1" lang="en-US" altLang="ko-KR" sz="3200" i="1">
                                              <a:solidFill>
                                                <a:srgbClr val="53585F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</a:rPr>
                                            <m:t>−</m:t>
                                          </m:r>
                                          <m:sSubSup>
                                            <m:sSubSupPr>
                                              <m:ctrlPr>
                                                <a:rPr kumimoji="1" lang="en-US" altLang="ko-KR" sz="3200" b="0" i="1" smtClean="0">
                                                  <a:solidFill>
                                                    <a:srgbClr val="53585F"/>
                                                  </a:solidFill>
                                                  <a:latin typeface="Cambria Math" panose="02040503050406030204" pitchFamily="18" charset="0"/>
                                                  <a:ea typeface="Spoqa Han Sans Neo Bold" panose="020B0500000000000000" pitchFamily="34" charset="-128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kumimoji="1" lang="en-US" altLang="ko-KR" sz="3200" i="1">
                                                  <a:solidFill>
                                                    <a:srgbClr val="53585F"/>
                                                  </a:solidFill>
                                                  <a:latin typeface="Cambria Math" panose="02040503050406030204" pitchFamily="18" charset="0"/>
                                                  <a:ea typeface="Spoqa Han Sans Neo Bold" panose="020B0500000000000000" pitchFamily="34" charset="-128"/>
                                                </a:rPr>
                                                <m:t>𝑓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1" lang="en-US" altLang="ko-KR" sz="3200" b="0" i="1" smtClean="0">
                                                  <a:solidFill>
                                                    <a:srgbClr val="53585F"/>
                                                  </a:solidFill>
                                                  <a:latin typeface="Cambria Math" panose="02040503050406030204" pitchFamily="18" charset="0"/>
                                                  <a:ea typeface="Spoqa Han Sans Neo Bold" panose="020B0500000000000000" pitchFamily="34" charset="-128"/>
                                                </a:rPr>
                                                <m:t>𝑖</m:t>
                                              </m:r>
                                            </m:sub>
                                            <m:sup>
                                              <m:r>
                                                <a:rPr kumimoji="1" lang="en-US" altLang="ko-KR" sz="3200" i="1">
                                                  <a:solidFill>
                                                    <a:srgbClr val="53585F"/>
                                                  </a:solidFill>
                                                  <a:latin typeface="Cambria Math" panose="02040503050406030204" pitchFamily="18" charset="0"/>
                                                  <a:ea typeface="Spoqa Han Sans Neo Bold" panose="020B0500000000000000" pitchFamily="34" charset="-128"/>
                                                </a:rPr>
                                                <m:t>𝑇</m:t>
                                              </m:r>
                                            </m:sup>
                                          </m:sSubSup>
                                          <m:sSubSup>
                                            <m:sSubSupPr>
                                              <m:ctrlPr>
                                                <a:rPr kumimoji="1" lang="en-US" altLang="ko-KR" sz="3200" b="0" i="1" smtClean="0">
                                                  <a:solidFill>
                                                    <a:srgbClr val="53585F"/>
                                                  </a:solidFill>
                                                  <a:latin typeface="Cambria Math" panose="02040503050406030204" pitchFamily="18" charset="0"/>
                                                  <a:ea typeface="Spoqa Han Sans Neo Bold" panose="020B0500000000000000" pitchFamily="34" charset="-128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kumimoji="1" lang="en-US" altLang="ko-KR" sz="3200" i="1">
                                                  <a:solidFill>
                                                    <a:srgbClr val="53585F"/>
                                                  </a:solidFill>
                                                  <a:latin typeface="Cambria Math" panose="02040503050406030204" pitchFamily="18" charset="0"/>
                                                  <a:ea typeface="Spoqa Han Sans Neo Bold" panose="020B0500000000000000" pitchFamily="34" charset="-128"/>
                                                </a:rPr>
                                                <m:t>𝑓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1" lang="en-US" altLang="ko-KR" sz="3200" b="0" i="1" smtClean="0">
                                                  <a:solidFill>
                                                    <a:srgbClr val="53585F"/>
                                                  </a:solidFill>
                                                  <a:latin typeface="Cambria Math" panose="02040503050406030204" pitchFamily="18" charset="0"/>
                                                  <a:ea typeface="Spoqa Han Sans Neo Bold" panose="020B0500000000000000" pitchFamily="34" charset="-128"/>
                                                </a:rPr>
                                                <m:t>𝑖</m:t>
                                              </m:r>
                                            </m:sub>
                                            <m:sup>
                                              <m:r>
                                                <a:rPr kumimoji="1" lang="en-US" altLang="ko-KR" sz="3200" i="1">
                                                  <a:solidFill>
                                                    <a:srgbClr val="53585F"/>
                                                  </a:solidFill>
                                                  <a:latin typeface="Cambria Math" panose="02040503050406030204" pitchFamily="18" charset="0"/>
                                                  <a:ea typeface="Spoqa Han Sans Neo Bold" panose="020B0500000000000000" pitchFamily="34" charset="-128"/>
                                                </a:rPr>
                                                <m:t>+</m:t>
                                              </m:r>
                                            </m:sup>
                                          </m:sSubSup>
                                        </m:e>
                                      </m:d>
                                    </m:e>
                                  </m:func>
                                </m:e>
                              </m:nary>
                              <m:r>
                                <a:rPr kumimoji="1"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)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en-US" altLang="ko-Kore-KR" sz="32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  <a:sym typeface="Wingdings" pitchFamily="2" charset="2"/>
                </a:endParaRPr>
              </a:p>
            </p:txBody>
          </p:sp>
        </mc:Choice>
        <mc:Fallback xmlns="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FFC0D183-C933-E743-8CFB-8F0B5B8122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5211" y="9747865"/>
                <a:ext cx="18038409" cy="2991716"/>
              </a:xfrm>
              <a:prstGeom prst="rect">
                <a:avLst/>
              </a:prstGeom>
              <a:blipFill>
                <a:blip r:embed="rId4"/>
                <a:stretch>
                  <a:fillRect l="-844" t="-3376" b="-77637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E9B65F65-8141-434A-8E32-0835359E2A9F}"/>
              </a:ext>
            </a:extLst>
          </p:cNvPr>
          <p:cNvSpPr/>
          <p:nvPr/>
        </p:nvSpPr>
        <p:spPr>
          <a:xfrm>
            <a:off x="4820004" y="12996000"/>
            <a:ext cx="12188825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Sohn, </a:t>
            </a:r>
            <a:r>
              <a:rPr lang="en" altLang="ko-Kore-KR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Kihyuk</a:t>
            </a:r>
            <a:r>
              <a:rPr lang="en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. "Improved deep metric learning with multi-class n-pair loss objective." Advances in neural information processing systems. 2016.</a:t>
            </a:r>
            <a:endParaRPr lang="ko-Kore-KR" altLang="en-US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  <p:pic>
        <p:nvPicPr>
          <p:cNvPr id="55298" name="Picture 2" descr="figure.7">
            <a:extLst>
              <a:ext uri="{FF2B5EF4-FFF2-40B4-BE49-F238E27FC236}">
                <a16:creationId xmlns:a16="http://schemas.microsoft.com/office/drawing/2014/main" id="{B9FDAB1D-370C-E241-BBD8-61F09C69B3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3192" y="2897545"/>
            <a:ext cx="15685353" cy="6581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99599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6499854" cy="487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b="1" dirty="0"/>
              <a:t>Log-ratio loss (2019)</a:t>
            </a:r>
          </a:p>
        </p:txBody>
      </p:sp>
      <p:sp>
        <p:nvSpPr>
          <p:cNvPr id="8" name="슬라이드 번호 개체 틀 4">
            <a:extLst>
              <a:ext uri="{FF2B5EF4-FFF2-40B4-BE49-F238E27FC236}">
                <a16:creationId xmlns:a16="http://schemas.microsoft.com/office/drawing/2014/main" id="{9F266784-E60F-C04C-837A-9B3815E8A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25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12" name="Shape 222">
            <a:extLst>
              <a:ext uri="{FF2B5EF4-FFF2-40B4-BE49-F238E27FC236}">
                <a16:creationId xmlns:a16="http://schemas.microsoft.com/office/drawing/2014/main" id="{F747883E-6DCE-7645-A58B-DC1222711690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14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3" name="Shape 223">
            <a:extLst>
              <a:ext uri="{FF2B5EF4-FFF2-40B4-BE49-F238E27FC236}">
                <a16:creationId xmlns:a16="http://schemas.microsoft.com/office/drawing/2014/main" id="{58EF0780-999B-1D4F-AF96-416DBA183A9C}"/>
              </a:ext>
            </a:extLst>
          </p:cNvPr>
          <p:cNvSpPr/>
          <p:nvPr/>
        </p:nvSpPr>
        <p:spPr>
          <a:xfrm>
            <a:off x="20828000" y="2200124"/>
            <a:ext cx="2540000" cy="10900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000" dirty="0">
                <a:sym typeface="SpoqaHanSans-Bold"/>
              </a:rPr>
              <a:t>Deep Metric Learning</a:t>
            </a:r>
          </a:p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" altLang="ko-Kore-KR" sz="2000" dirty="0">
              <a:sym typeface="SpoqaHanSans-Bold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FFC0D183-C933-E743-8CFB-8F0B5B812233}"/>
                  </a:ext>
                </a:extLst>
              </p:cNvPr>
              <p:cNvSpPr/>
              <p:nvPr/>
            </p:nvSpPr>
            <p:spPr>
              <a:xfrm>
                <a:off x="8271548" y="3919181"/>
                <a:ext cx="13867727" cy="75966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ore-KR" sz="3200" b="1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sSupPr>
                        <m:e>
                          <m:r>
                            <a:rPr lang="en-US" altLang="ko-Kore-KR" sz="3200" b="1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𝑳</m:t>
                          </m:r>
                        </m:e>
                        <m:sup>
                          <m:r>
                            <a:rPr lang="en-US" altLang="ko-Kore-KR" sz="3200" b="1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𝒍𝒐𝒈</m:t>
                          </m:r>
                          <m:r>
                            <a:rPr lang="en-US" altLang="ko-Kore-KR" sz="3200" b="1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−</m:t>
                          </m:r>
                          <m:r>
                            <a:rPr lang="en-US" altLang="ko-Kore-KR" sz="3200" b="1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𝒓𝒂𝒕𝒊𝒐</m:t>
                          </m:r>
                        </m:sup>
                      </m:sSup>
                      <m:r>
                        <a:rPr lang="en-US" altLang="ko-Kore-KR" sz="3200" b="1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=</m:t>
                      </m:r>
                      <m:f>
                        <m:fPr>
                          <m:ctrlPr>
                            <a:rPr lang="en-US" altLang="ko-Kore-KR" sz="3200" b="1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fPr>
                        <m:num>
                          <m:r>
                            <a:rPr lang="en-US" altLang="ko-Kore-KR" sz="3200" b="1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𝟏</m:t>
                          </m:r>
                        </m:num>
                        <m:den>
                          <m:r>
                            <a:rPr lang="en-US" altLang="ko-Kore-KR" sz="3200" b="1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𝑵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ko-Kore-KR" sz="3200" b="1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naryPr>
                        <m:sub>
                          <m:r>
                            <a:rPr lang="en-US" altLang="ko-Kore-KR" sz="3200" b="1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𝒊</m:t>
                          </m:r>
                          <m:r>
                            <a:rPr lang="en-US" altLang="ko-Kore-KR" sz="3200" b="1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=</m:t>
                          </m:r>
                          <m:r>
                            <a:rPr lang="en-US" altLang="ko-Kore-KR" sz="3200" b="1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𝟏</m:t>
                          </m:r>
                        </m:sub>
                        <m:sup>
                          <m:r>
                            <a:rPr lang="en-US" altLang="ko-Kore-KR" sz="3200" b="1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𝑵</m:t>
                          </m:r>
                        </m:sup>
                        <m:e>
                          <m:sSup>
                            <m:sSupPr>
                              <m:ctrlPr>
                                <a:rPr lang="en-US" altLang="ko-KR" sz="3200" b="1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</m:ctrlPr>
                            </m:sSupPr>
                            <m:e>
                              <m:r>
                                <a:rPr lang="en-US" altLang="ko-KR" sz="3200" b="1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{</m:t>
                              </m:r>
                              <m:r>
                                <a:rPr lang="en-US" altLang="ko-Kore-KR" sz="3200" b="1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𝒍𝒐𝒈</m:t>
                              </m:r>
                              <m:f>
                                <m:fPr>
                                  <m:ctrlPr>
                                    <a:rPr lang="en-US" altLang="ko-Kore-KR" sz="3200" b="1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ore-KR" sz="3200" b="1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𝒅</m:t>
                                  </m:r>
                                  <m:d>
                                    <m:dPr>
                                      <m:ctrlPr>
                                        <a:rPr lang="en-US" altLang="ko-Kore-KR" sz="3200" b="1" i="1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  <a:sym typeface="Wingdings" pitchFamily="2" charset="2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ko-Kore-KR" sz="3200" b="1" i="1">
                                              <a:solidFill>
                                                <a:srgbClr val="53585F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  <a:sym typeface="Wingdings" pitchFamily="2" charset="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ore-KR" sz="3200" b="1" i="1">
                                              <a:solidFill>
                                                <a:srgbClr val="53585F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  <a:sym typeface="Wingdings" pitchFamily="2" charset="2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altLang="ko-Kore-KR" sz="3200" b="1" i="1">
                                              <a:solidFill>
                                                <a:srgbClr val="53585F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  <a:sym typeface="Wingdings" pitchFamily="2" charset="2"/>
                                            </a:rPr>
                                            <m:t>𝒊</m:t>
                                          </m:r>
                                        </m:sub>
                                      </m:sSub>
                                      <m:r>
                                        <a:rPr lang="en-US" altLang="ko-Kore-KR" sz="3200" b="1" i="1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  <a:sym typeface="Wingdings" pitchFamily="2" charset="2"/>
                                        </a:rPr>
                                        <m:t>, </m:t>
                                      </m:r>
                                      <m:sSub>
                                        <m:sSubPr>
                                          <m:ctrlPr>
                                            <a:rPr lang="en-US" altLang="ko-Kore-KR" sz="3200" b="1" i="1">
                                              <a:solidFill>
                                                <a:srgbClr val="53585F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  <a:sym typeface="Wingdings" pitchFamily="2" charset="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ore-KR" sz="3200" b="1" i="1">
                                              <a:solidFill>
                                                <a:srgbClr val="53585F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  <a:sym typeface="Wingdings" pitchFamily="2" charset="2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altLang="ko-Kore-KR" sz="3200" b="1" i="1">
                                              <a:solidFill>
                                                <a:srgbClr val="53585F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  <a:sym typeface="Wingdings" pitchFamily="2" charset="2"/>
                                            </a:rPr>
                                            <m:t>𝒊</m:t>
                                          </m:r>
                                          <m:r>
                                            <a:rPr lang="en-US" altLang="ko-Kore-KR" sz="3200" b="1" i="1">
                                              <a:solidFill>
                                                <a:srgbClr val="53585F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  <a:sym typeface="Wingdings" pitchFamily="2" charset="2"/>
                                            </a:rPr>
                                            <m:t>, </m:t>
                                          </m:r>
                                          <m:r>
                                            <a:rPr lang="en-US" altLang="ko-Kore-KR" sz="3200" b="1" i="1">
                                              <a:solidFill>
                                                <a:srgbClr val="53585F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  <a:sym typeface="Wingdings" pitchFamily="2" charset="2"/>
                                            </a:rPr>
                                            <m:t>𝒑</m:t>
                                          </m:r>
                                        </m:sub>
                                      </m:sSub>
                                    </m:e>
                                  </m:d>
                                </m:num>
                                <m:den>
                                  <m:r>
                                    <a:rPr lang="en-US" altLang="ko-Kore-KR" sz="3200" b="1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𝒅</m:t>
                                  </m:r>
                                  <m:d>
                                    <m:dPr>
                                      <m:ctrlPr>
                                        <a:rPr lang="en-US" altLang="ko-Kore-KR" sz="3200" b="1" i="1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  <a:sym typeface="Wingdings" pitchFamily="2" charset="2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ko-Kore-KR" sz="3200" b="1" i="1">
                                              <a:solidFill>
                                                <a:srgbClr val="53585F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  <a:sym typeface="Wingdings" pitchFamily="2" charset="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ore-KR" sz="3200" b="1" i="1">
                                              <a:solidFill>
                                                <a:srgbClr val="53585F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  <a:sym typeface="Wingdings" pitchFamily="2" charset="2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altLang="ko-Kore-KR" sz="3200" b="1" i="1">
                                              <a:solidFill>
                                                <a:srgbClr val="53585F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  <a:sym typeface="Wingdings" pitchFamily="2" charset="2"/>
                                            </a:rPr>
                                            <m:t>𝒊</m:t>
                                          </m:r>
                                        </m:sub>
                                      </m:sSub>
                                      <m:r>
                                        <a:rPr lang="en-US" altLang="ko-Kore-KR" sz="3200" b="1" i="1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  <a:sym typeface="Wingdings" pitchFamily="2" charset="2"/>
                                        </a:rPr>
                                        <m:t>, </m:t>
                                      </m:r>
                                      <m:sSub>
                                        <m:sSubPr>
                                          <m:ctrlPr>
                                            <a:rPr lang="en-US" altLang="ko-Kore-KR" sz="3200" b="1" i="1">
                                              <a:solidFill>
                                                <a:srgbClr val="53585F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  <a:sym typeface="Wingdings" pitchFamily="2" charset="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ore-KR" sz="3200" b="1" i="1">
                                              <a:solidFill>
                                                <a:srgbClr val="53585F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  <a:sym typeface="Wingdings" pitchFamily="2" charset="2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altLang="ko-Kore-KR" sz="3200" b="1" i="1">
                                              <a:solidFill>
                                                <a:srgbClr val="53585F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  <a:sym typeface="Wingdings" pitchFamily="2" charset="2"/>
                                            </a:rPr>
                                            <m:t>𝒊</m:t>
                                          </m:r>
                                          <m:r>
                                            <a:rPr lang="en-US" altLang="ko-Kore-KR" sz="3200" b="1" i="1">
                                              <a:solidFill>
                                                <a:srgbClr val="53585F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  <a:sym typeface="Wingdings" pitchFamily="2" charset="2"/>
                                            </a:rPr>
                                            <m:t>, </m:t>
                                          </m:r>
                                          <m:r>
                                            <a:rPr lang="en-US" altLang="ko-Kore-KR" sz="3200" b="1" i="1">
                                              <a:solidFill>
                                                <a:srgbClr val="53585F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  <a:sym typeface="Wingdings" pitchFamily="2" charset="2"/>
                                            </a:rPr>
                                            <m:t>𝒏</m:t>
                                          </m:r>
                                        </m:sub>
                                      </m:sSub>
                                    </m:e>
                                  </m:d>
                                </m:den>
                              </m:f>
                              <m:r>
                                <a:rPr lang="en-US" altLang="ko-Kore-KR" sz="3200" b="1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 −</m:t>
                              </m:r>
                              <m:r>
                                <a:rPr lang="en-US" altLang="ko-Kore-KR" sz="3200" b="1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𝒍𝒐𝒈</m:t>
                              </m:r>
                              <m:f>
                                <m:fPr>
                                  <m:ctrlPr>
                                    <a:rPr lang="en-US" altLang="ko-Kore-KR" sz="3200" b="1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ore-KR" sz="3200" b="1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𝒅</m:t>
                                  </m:r>
                                  <m:d>
                                    <m:dPr>
                                      <m:ctrlPr>
                                        <a:rPr lang="en-US" altLang="ko-Kore-KR" sz="3200" b="1" i="1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  <a:sym typeface="Wingdings" pitchFamily="2" charset="2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ko-Kore-KR" sz="3200" b="1" i="1">
                                              <a:solidFill>
                                                <a:srgbClr val="53585F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  <a:sym typeface="Wingdings" pitchFamily="2" charset="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ore-KR" sz="3200" b="1" i="1">
                                              <a:solidFill>
                                                <a:srgbClr val="53585F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  <a:sym typeface="Wingdings" pitchFamily="2" charset="2"/>
                                            </a:rPr>
                                            <m:t>𝒚</m:t>
                                          </m:r>
                                        </m:e>
                                        <m:sub>
                                          <m:r>
                                            <a:rPr lang="en-US" altLang="ko-Kore-KR" sz="3200" b="1" i="1">
                                              <a:solidFill>
                                                <a:srgbClr val="53585F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  <a:sym typeface="Wingdings" pitchFamily="2" charset="2"/>
                                            </a:rPr>
                                            <m:t>𝒊</m:t>
                                          </m:r>
                                        </m:sub>
                                      </m:sSub>
                                      <m:r>
                                        <a:rPr lang="en-US" altLang="ko-Kore-KR" sz="3200" b="1" i="1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  <a:sym typeface="Wingdings" pitchFamily="2" charset="2"/>
                                        </a:rPr>
                                        <m:t>, </m:t>
                                      </m:r>
                                      <m:sSub>
                                        <m:sSubPr>
                                          <m:ctrlPr>
                                            <a:rPr lang="en-US" altLang="ko-Kore-KR" sz="3200" b="1" i="1">
                                              <a:solidFill>
                                                <a:srgbClr val="53585F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  <a:sym typeface="Wingdings" pitchFamily="2" charset="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ore-KR" sz="3200" b="1" i="1">
                                              <a:solidFill>
                                                <a:srgbClr val="53585F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  <a:sym typeface="Wingdings" pitchFamily="2" charset="2"/>
                                            </a:rPr>
                                            <m:t>𝒚</m:t>
                                          </m:r>
                                        </m:e>
                                        <m:sub>
                                          <m:r>
                                            <a:rPr lang="en-US" altLang="ko-Kore-KR" sz="3200" b="1" i="1">
                                              <a:solidFill>
                                                <a:srgbClr val="53585F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  <a:sym typeface="Wingdings" pitchFamily="2" charset="2"/>
                                            </a:rPr>
                                            <m:t>𝒊</m:t>
                                          </m:r>
                                          <m:r>
                                            <a:rPr lang="en-US" altLang="ko-Kore-KR" sz="3200" b="1" i="1">
                                              <a:solidFill>
                                                <a:srgbClr val="53585F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  <a:sym typeface="Wingdings" pitchFamily="2" charset="2"/>
                                            </a:rPr>
                                            <m:t>, </m:t>
                                          </m:r>
                                          <m:r>
                                            <a:rPr lang="en-US" altLang="ko-Kore-KR" sz="3200" b="1" i="1">
                                              <a:solidFill>
                                                <a:srgbClr val="53585F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  <a:sym typeface="Wingdings" pitchFamily="2" charset="2"/>
                                            </a:rPr>
                                            <m:t>𝒑</m:t>
                                          </m:r>
                                        </m:sub>
                                      </m:sSub>
                                    </m:e>
                                  </m:d>
                                </m:num>
                                <m:den>
                                  <m:r>
                                    <a:rPr lang="en-US" altLang="ko-Kore-KR" sz="3200" b="1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𝒅</m:t>
                                  </m:r>
                                  <m:d>
                                    <m:dPr>
                                      <m:ctrlPr>
                                        <a:rPr lang="en-US" altLang="ko-Kore-KR" sz="3200" b="1" i="1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  <a:sym typeface="Wingdings" pitchFamily="2" charset="2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ko-Kore-KR" sz="3200" b="1" i="1">
                                              <a:solidFill>
                                                <a:srgbClr val="53585F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  <a:sym typeface="Wingdings" pitchFamily="2" charset="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ore-KR" sz="3200" b="1" i="1">
                                              <a:solidFill>
                                                <a:srgbClr val="53585F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  <a:sym typeface="Wingdings" pitchFamily="2" charset="2"/>
                                            </a:rPr>
                                            <m:t>𝒚</m:t>
                                          </m:r>
                                        </m:e>
                                        <m:sub>
                                          <m:r>
                                            <a:rPr lang="en-US" altLang="ko-Kore-KR" sz="3200" b="1" i="1">
                                              <a:solidFill>
                                                <a:srgbClr val="53585F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  <a:sym typeface="Wingdings" pitchFamily="2" charset="2"/>
                                            </a:rPr>
                                            <m:t>𝒊</m:t>
                                          </m:r>
                                        </m:sub>
                                      </m:sSub>
                                      <m:r>
                                        <a:rPr lang="en-US" altLang="ko-Kore-KR" sz="3200" b="1" i="1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  <a:sym typeface="Wingdings" pitchFamily="2" charset="2"/>
                                        </a:rPr>
                                        <m:t>, </m:t>
                                      </m:r>
                                      <m:sSub>
                                        <m:sSubPr>
                                          <m:ctrlPr>
                                            <a:rPr lang="en-US" altLang="ko-Kore-KR" sz="3200" b="1" i="1">
                                              <a:solidFill>
                                                <a:srgbClr val="53585F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  <a:sym typeface="Wingdings" pitchFamily="2" charset="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ore-KR" sz="3200" b="1" i="1">
                                              <a:solidFill>
                                                <a:srgbClr val="53585F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  <a:sym typeface="Wingdings" pitchFamily="2" charset="2"/>
                                            </a:rPr>
                                            <m:t>𝒚</m:t>
                                          </m:r>
                                        </m:e>
                                        <m:sub>
                                          <m:r>
                                            <a:rPr lang="en-US" altLang="ko-Kore-KR" sz="3200" b="1" i="1">
                                              <a:solidFill>
                                                <a:srgbClr val="53585F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  <a:sym typeface="Wingdings" pitchFamily="2" charset="2"/>
                                            </a:rPr>
                                            <m:t>𝒊</m:t>
                                          </m:r>
                                          <m:r>
                                            <a:rPr lang="en-US" altLang="ko-Kore-KR" sz="3200" b="1" i="1">
                                              <a:solidFill>
                                                <a:srgbClr val="53585F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  <a:sym typeface="Wingdings" pitchFamily="2" charset="2"/>
                                            </a:rPr>
                                            <m:t>, </m:t>
                                          </m:r>
                                          <m:r>
                                            <a:rPr lang="en-US" altLang="ko-Kore-KR" sz="3200" b="1" i="1">
                                              <a:solidFill>
                                                <a:srgbClr val="53585F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  <a:sym typeface="Wingdings" pitchFamily="2" charset="2"/>
                                            </a:rPr>
                                            <m:t>𝒏</m:t>
                                          </m:r>
                                        </m:sub>
                                      </m:sSub>
                                    </m:e>
                                  </m:d>
                                </m:den>
                              </m:f>
                              <m:r>
                                <a:rPr lang="en-US" altLang="ko-KR" sz="3200" b="1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}</m:t>
                              </m:r>
                            </m:e>
                            <m:sup>
                              <m:r>
                                <a:rPr lang="en-US" altLang="ko-KR" sz="3200" b="1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𝟐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altLang="ko-Kore-KR" sz="3200" b="1" dirty="0">
                  <a:solidFill>
                    <a:srgbClr val="53585F"/>
                  </a:solidFill>
                  <a:latin typeface="Spoqa Han Sans Neo Bold" panose="020B0500000000000000" pitchFamily="34" charset="-128"/>
                  <a:ea typeface="Spoqa Han Sans Neo Bold" panose="020B0500000000000000" pitchFamily="34" charset="-128"/>
                  <a:sym typeface="Wingdings" pitchFamily="2" charset="2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ko-Kore-KR" sz="3200" b="1" dirty="0">
                  <a:solidFill>
                    <a:srgbClr val="53585F"/>
                  </a:solidFill>
                  <a:latin typeface="Spoqa Han Sans Neo Bold" panose="020B0500000000000000" pitchFamily="34" charset="-128"/>
                  <a:ea typeface="Spoqa Han Sans Neo Bold" panose="020B0500000000000000" pitchFamily="34" charset="-128"/>
                  <a:sym typeface="Wingdings" pitchFamily="2" charset="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Positive negative sampling </a:t>
                </a:r>
                <a:r>
                  <a:rPr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구분</a:t>
                </a:r>
                <a:r>
                  <a:rPr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 </a:t>
                </a:r>
                <a:r>
                  <a:rPr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없이</a:t>
                </a:r>
                <a:r>
                  <a:rPr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ore-KR" sz="3200" b="1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ko-Kore-KR" sz="3200" b="1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𝒙</m:t>
                        </m:r>
                      </m:e>
                      <m:sub>
                        <m:r>
                          <a:rPr lang="en-US" altLang="ko-Kore-KR" sz="3200" b="1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𝒊</m:t>
                        </m:r>
                        <m:r>
                          <a:rPr lang="en-US" altLang="ko-Kore-KR" sz="3200" b="1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, </m:t>
                        </m:r>
                        <m:r>
                          <a:rPr lang="en-US" altLang="ko-Kore-KR" sz="3200" b="1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𝒑</m:t>
                        </m:r>
                      </m:sub>
                    </m:sSub>
                  </m:oMath>
                </a14:m>
                <a:r>
                  <a:rPr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ore-KR" sz="3200" b="1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ko-Kore-KR" sz="3200" b="1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𝒙</m:t>
                        </m:r>
                      </m:e>
                      <m:sub>
                        <m:r>
                          <a:rPr lang="en-US" altLang="ko-Kore-KR" sz="3200" b="1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𝒊</m:t>
                        </m:r>
                        <m:r>
                          <a:rPr lang="en-US" altLang="ko-Kore-KR" sz="3200" b="1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, </m:t>
                        </m:r>
                        <m:r>
                          <a:rPr lang="en-US" altLang="ko-Kore-KR" sz="3200" b="1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𝒏</m:t>
                        </m:r>
                      </m:sub>
                    </m:sSub>
                  </m:oMath>
                </a14:m>
                <a:r>
                  <a:rPr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</a:t>
                </a:r>
                <a:r>
                  <a:rPr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은 중복만 피해서 뽑는다</a:t>
                </a:r>
                <a:r>
                  <a:rPr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!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Label</a:t>
                </a:r>
                <a:r>
                  <a:rPr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의 경우</a:t>
                </a:r>
                <a:r>
                  <a:rPr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ore-KR" sz="3200" b="1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ko-Kore-KR" sz="3200" b="1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𝒚</m:t>
                        </m:r>
                      </m:e>
                      <m:sub>
                        <m:r>
                          <a:rPr lang="en-US" altLang="ko-Kore-KR" sz="3200" b="1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𝒊</m:t>
                        </m:r>
                      </m:sub>
                    </m:sSub>
                    <m:r>
                      <a:rPr lang="en-US" altLang="ko-KR" sz="3200" b="1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,</m:t>
                    </m:r>
                    <m:sSub>
                      <m:sSubPr>
                        <m:ctrlPr>
                          <a:rPr lang="en-US" altLang="ko-Kore-KR" sz="3200" b="1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ko-Kore-KR" sz="3200" b="1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𝒚</m:t>
                        </m:r>
                      </m:e>
                      <m:sub>
                        <m:r>
                          <a:rPr lang="en-US" altLang="ko-Kore-KR" sz="3200" b="1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𝒊</m:t>
                        </m:r>
                        <m:r>
                          <a:rPr lang="en-US" altLang="ko-KR" sz="3200" b="1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,</m:t>
                        </m:r>
                        <m:r>
                          <a:rPr lang="en-US" altLang="ko-KR" sz="3200" b="1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𝒑</m:t>
                        </m:r>
                      </m:sub>
                    </m:sSub>
                    <m:r>
                      <a:rPr lang="en-US" altLang="ko-Kore-KR" sz="3200" b="1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,</m:t>
                    </m:r>
                    <m:sSub>
                      <m:sSubPr>
                        <m:ctrlPr>
                          <a:rPr lang="en-US" altLang="ko-Kore-KR" sz="3200" b="1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ko-Kore-KR" sz="3200" b="1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𝒚</m:t>
                        </m:r>
                      </m:e>
                      <m:sub>
                        <m:r>
                          <a:rPr lang="en-US" altLang="ko-Kore-KR" sz="3200" b="1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𝒊</m:t>
                        </m:r>
                        <m:r>
                          <a:rPr lang="en-US" altLang="ko-KR" sz="3200" b="1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,</m:t>
                        </m:r>
                        <m:r>
                          <a:rPr lang="en-US" altLang="ko-KR" sz="3200" b="1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𝒏</m:t>
                        </m:r>
                      </m:sub>
                    </m:sSub>
                  </m:oMath>
                </a14:m>
                <a:r>
                  <a:rPr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</a:t>
                </a:r>
                <a:r>
                  <a:rPr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의</a:t>
                </a:r>
                <a:r>
                  <a:rPr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continuous label</a:t>
                </a:r>
                <a:r>
                  <a:rPr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을 </a:t>
                </a:r>
                <a:r>
                  <a:rPr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loss</a:t>
                </a:r>
                <a:r>
                  <a:rPr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</a:t>
                </a:r>
                <a:r>
                  <a:rPr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term</a:t>
                </a:r>
                <a:r>
                  <a:rPr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에 반영하여 </a:t>
                </a:r>
                <a:r>
                  <a:rPr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ratio of label distance</a:t>
                </a:r>
                <a:r>
                  <a:rPr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가 근사 되게 한다</a:t>
                </a:r>
                <a:r>
                  <a:rPr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!</a:t>
                </a:r>
              </a:p>
              <a:p>
                <a:pPr>
                  <a:lnSpc>
                    <a:spcPct val="150000"/>
                  </a:lnSpc>
                </a:pPr>
                <a:endParaRPr lang="en-US" altLang="ko-Kore-KR" sz="32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Dense triplet mining: (</a:t>
                </a:r>
                <a14:m>
                  <m:oMath xmlns:m="http://schemas.openxmlformats.org/officeDocument/2006/math">
                    <m:r>
                      <a:rPr lang="en-US" altLang="ko-Kore-KR" sz="32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(</m:t>
                    </m:r>
                    <m:sSub>
                      <m:sSubPr>
                        <m:ctrlPr>
                          <a:rPr lang="en-US" altLang="ko-Kore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sSubPr>
                      <m:e>
                        <m:r>
                          <a:rPr lang="en-US" altLang="ko-Kore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𝑥</m:t>
                        </m:r>
                      </m:e>
                      <m:sub>
                        <m:r>
                          <a:rPr lang="en-US" altLang="ko-Kore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𝑖</m:t>
                        </m:r>
                      </m:sub>
                    </m:sSub>
                    <m:r>
                      <a:rPr lang="en-US" altLang="ko-Kore-KR" sz="32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, </m:t>
                    </m:r>
                    <m:r>
                      <a:rPr lang="en-US" altLang="ko-Kore-KR" sz="32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𝑝</m:t>
                    </m:r>
                    <m:r>
                      <a:rPr lang="en-US" altLang="ko-Kore-KR" sz="32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, </m:t>
                    </m:r>
                    <m:r>
                      <a:rPr lang="en-US" altLang="ko-Kore-KR" sz="32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𝑛</m:t>
                    </m:r>
                    <m:r>
                      <a:rPr lang="en-US" altLang="ko-Kore-KR" sz="32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)</m:t>
                    </m:r>
                  </m:oMath>
                </a14:m>
                <a:r>
                  <a:rPr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과 </a:t>
                </a:r>
                <a14:m>
                  <m:oMath xmlns:m="http://schemas.openxmlformats.org/officeDocument/2006/math">
                    <m:r>
                      <a:rPr lang="en-US" altLang="ko-Kore-KR" sz="32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(</m:t>
                    </m:r>
                    <m:sSub>
                      <m:sSubPr>
                        <m:ctrlPr>
                          <a:rPr lang="en-US" altLang="ko-Kore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sSubPr>
                      <m:e>
                        <m:r>
                          <a:rPr lang="en-US" altLang="ko-Kore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𝑥</m:t>
                        </m:r>
                      </m:e>
                      <m:sub>
                        <m:r>
                          <a:rPr lang="en-US" altLang="ko-Kore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𝑖</m:t>
                        </m:r>
                      </m:sub>
                    </m:sSub>
                    <m:r>
                      <a:rPr lang="en-US" altLang="ko-Kore-KR" sz="32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, </m:t>
                    </m:r>
                    <m:r>
                      <a:rPr lang="en-US" altLang="ko-Kore-KR" sz="32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𝑛</m:t>
                    </m:r>
                    <m:r>
                      <a:rPr lang="en-US" altLang="ko-KR" sz="32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,</m:t>
                    </m:r>
                    <m:r>
                      <a:rPr lang="en-US" altLang="ko-KR" sz="32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 </m:t>
                    </m:r>
                    <m:r>
                      <a:rPr lang="en-US" altLang="ko-KR" sz="32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𝑝</m:t>
                    </m:r>
                    <m:r>
                      <a:rPr lang="en-US" altLang="ko-Kore-KR" sz="32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)</m:t>
                    </m:r>
                  </m:oMath>
                </a14:m>
                <a:r>
                  <a:rPr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</a:t>
                </a:r>
                <a:r>
                  <a:rPr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는 바뀌어도 관계 </a:t>
                </a:r>
                <a:r>
                  <a:rPr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X)</a:t>
                </a:r>
              </a:p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ore-KR" sz="32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𝛵</m:t>
                    </m:r>
                    <m:r>
                      <a:rPr lang="en-US" altLang="ko-Kore-KR" sz="32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(</m:t>
                    </m:r>
                    <m:r>
                      <a:rPr lang="en-US" altLang="ko-Kore-KR" sz="32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𝑚𝑖𝑛𝑖𝑏𝑎𝑡𝑐h</m:t>
                    </m:r>
                    <m:r>
                      <a:rPr lang="en-US" altLang="ko-Kore-KR" sz="32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)=</m:t>
                    </m:r>
                    <m:d>
                      <m:dPr>
                        <m:begChr m:val="{"/>
                        <m:endChr m:val="}"/>
                        <m:ctrlPr>
                          <a:rPr lang="en-US" altLang="ko-Kore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altLang="ko-Kore-KR" sz="3200" b="0" i="1" smtClean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ore-KR" sz="3200" b="0" i="1" smtClean="0">
                                    <a:solidFill>
                                      <a:srgbClr val="53585F"/>
                                    </a:solidFill>
                                    <a:latin typeface="Cambria Math" panose="02040503050406030204" pitchFamily="18" charset="0"/>
                                    <a:ea typeface="Spoqa Han Sans Neo Bold" panose="020B0500000000000000" pitchFamily="34" charset="-128"/>
                                  </a:rPr>
                                </m:ctrlPr>
                              </m:sSubPr>
                              <m:e>
                                <m:r>
                                  <a:rPr lang="en-US" altLang="ko-Kore-KR" sz="3200" b="0" i="1" smtClean="0">
                                    <a:solidFill>
                                      <a:srgbClr val="53585F"/>
                                    </a:solidFill>
                                    <a:latin typeface="Cambria Math" panose="02040503050406030204" pitchFamily="18" charset="0"/>
                                    <a:ea typeface="Spoqa Han Sans Neo Bold" panose="020B0500000000000000" pitchFamily="34" charset="-128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ko-Kore-KR" sz="3200" b="0" i="1" smtClean="0">
                                    <a:solidFill>
                                      <a:srgbClr val="53585F"/>
                                    </a:solidFill>
                                    <a:latin typeface="Cambria Math" panose="02040503050406030204" pitchFamily="18" charset="0"/>
                                    <a:ea typeface="Spoqa Han Sans Neo Bold" panose="020B0500000000000000" pitchFamily="34" charset="-128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ko-Kore-KR" sz="3200" b="0" i="1" smtClean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, </m:t>
                            </m:r>
                            <m:r>
                              <a:rPr lang="en-US" altLang="ko-Kore-KR" sz="3200" b="0" i="1" smtClean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𝑝</m:t>
                            </m:r>
                            <m:r>
                              <a:rPr lang="en-US" altLang="ko-Kore-KR" sz="3200" b="0" i="1" smtClean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, </m:t>
                            </m:r>
                            <m:r>
                              <a:rPr lang="en-US" altLang="ko-Kore-KR" sz="3200" b="0" i="1" smtClean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𝑛</m:t>
                            </m:r>
                          </m:e>
                        </m:d>
                      </m:e>
                      <m:e>
                        <m:r>
                          <a:rPr lang="en-US" altLang="ko-Kore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𝐷</m:t>
                        </m:r>
                        <m:d>
                          <m:dPr>
                            <m:ctrlPr>
                              <a:rPr lang="en-US" altLang="ko-Kore-KR" sz="3200" b="0" i="1" smtClean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ore-KR" sz="3200" b="0" i="1" smtClean="0">
                                    <a:solidFill>
                                      <a:srgbClr val="53585F"/>
                                    </a:solidFill>
                                    <a:latin typeface="Cambria Math" panose="02040503050406030204" pitchFamily="18" charset="0"/>
                                    <a:ea typeface="Spoqa Han Sans Neo Bold" panose="020B0500000000000000" pitchFamily="34" charset="-128"/>
                                  </a:rPr>
                                </m:ctrlPr>
                              </m:sSubPr>
                              <m:e>
                                <m:r>
                                  <a:rPr lang="en-US" altLang="ko-Kore-KR" sz="3200" b="0" i="1" smtClean="0">
                                    <a:solidFill>
                                      <a:srgbClr val="53585F"/>
                                    </a:solidFill>
                                    <a:latin typeface="Cambria Math" panose="02040503050406030204" pitchFamily="18" charset="0"/>
                                    <a:ea typeface="Spoqa Han Sans Neo Bold" panose="020B0500000000000000" pitchFamily="34" charset="-128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ko-Kore-KR" sz="3200" b="0" i="1" smtClean="0">
                                    <a:solidFill>
                                      <a:srgbClr val="53585F"/>
                                    </a:solidFill>
                                    <a:latin typeface="Cambria Math" panose="02040503050406030204" pitchFamily="18" charset="0"/>
                                    <a:ea typeface="Spoqa Han Sans Neo Bold" panose="020B0500000000000000" pitchFamily="34" charset="-128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ko-Kore-KR" sz="3200" b="0" i="1" smtClean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altLang="ko-Kore-KR" sz="3200" b="0" i="1" smtClean="0">
                                    <a:solidFill>
                                      <a:srgbClr val="53585F"/>
                                    </a:solidFill>
                                    <a:latin typeface="Cambria Math" panose="02040503050406030204" pitchFamily="18" charset="0"/>
                                    <a:ea typeface="Spoqa Han Sans Neo Bold" panose="020B0500000000000000" pitchFamily="34" charset="-128"/>
                                  </a:rPr>
                                </m:ctrlPr>
                              </m:sSubPr>
                              <m:e>
                                <m:r>
                                  <a:rPr lang="en-US" altLang="ko-Kore-KR" sz="3200" b="0" i="1" smtClean="0">
                                    <a:solidFill>
                                      <a:srgbClr val="53585F"/>
                                    </a:solidFill>
                                    <a:latin typeface="Cambria Math" panose="02040503050406030204" pitchFamily="18" charset="0"/>
                                    <a:ea typeface="Spoqa Han Sans Neo Bold" panose="020B0500000000000000" pitchFamily="34" charset="-128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ko-Kore-KR" sz="3200" b="0" i="1" smtClean="0">
                                    <a:solidFill>
                                      <a:srgbClr val="53585F"/>
                                    </a:solidFill>
                                    <a:latin typeface="Cambria Math" panose="02040503050406030204" pitchFamily="18" charset="0"/>
                                    <a:ea typeface="Spoqa Han Sans Neo Bold" panose="020B0500000000000000" pitchFamily="34" charset="-128"/>
                                  </a:rPr>
                                  <m:t>𝑖</m:t>
                                </m:r>
                                <m:r>
                                  <a:rPr lang="en-US" altLang="ko-Kore-KR" sz="3200" b="0" i="1" smtClean="0">
                                    <a:solidFill>
                                      <a:srgbClr val="53585F"/>
                                    </a:solidFill>
                                    <a:latin typeface="Cambria Math" panose="02040503050406030204" pitchFamily="18" charset="0"/>
                                    <a:ea typeface="Spoqa Han Sans Neo Bold" panose="020B0500000000000000" pitchFamily="34" charset="-128"/>
                                  </a:rPr>
                                  <m:t>,</m:t>
                                </m:r>
                                <m:r>
                                  <a:rPr lang="en-US" altLang="ko-Kore-KR" sz="3200" b="0" i="1" smtClean="0">
                                    <a:solidFill>
                                      <a:srgbClr val="53585F"/>
                                    </a:solidFill>
                                    <a:latin typeface="Cambria Math" panose="02040503050406030204" pitchFamily="18" charset="0"/>
                                    <a:ea typeface="Spoqa Han Sans Neo Bold" panose="020B0500000000000000" pitchFamily="34" charset="-128"/>
                                  </a:rPr>
                                  <m:t>𝑝</m:t>
                                </m:r>
                              </m:sub>
                            </m:sSub>
                          </m:e>
                        </m:d>
                        <m:r>
                          <a:rPr lang="en-US" altLang="ko-Kore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&lt; </m:t>
                        </m:r>
                        <m:r>
                          <a:rPr lang="en-US" altLang="ko-Kore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𝐷</m:t>
                        </m:r>
                        <m:d>
                          <m:dPr>
                            <m:ctrlPr>
                              <a:rPr lang="en-US" altLang="ko-Kore-KR" sz="3200" b="0" i="1" smtClean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ore-KR" sz="3200" b="0" i="1" smtClean="0">
                                    <a:solidFill>
                                      <a:srgbClr val="53585F"/>
                                    </a:solidFill>
                                    <a:latin typeface="Cambria Math" panose="02040503050406030204" pitchFamily="18" charset="0"/>
                                    <a:ea typeface="Spoqa Han Sans Neo Bold" panose="020B0500000000000000" pitchFamily="34" charset="-128"/>
                                  </a:rPr>
                                </m:ctrlPr>
                              </m:sSubPr>
                              <m:e>
                                <m:r>
                                  <a:rPr lang="en-US" altLang="ko-Kore-KR" sz="3200" b="0" i="1" smtClean="0">
                                    <a:solidFill>
                                      <a:srgbClr val="53585F"/>
                                    </a:solidFill>
                                    <a:latin typeface="Cambria Math" panose="02040503050406030204" pitchFamily="18" charset="0"/>
                                    <a:ea typeface="Spoqa Han Sans Neo Bold" panose="020B0500000000000000" pitchFamily="34" charset="-128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ko-Kore-KR" sz="3200" b="0" i="1" smtClean="0">
                                    <a:solidFill>
                                      <a:srgbClr val="53585F"/>
                                    </a:solidFill>
                                    <a:latin typeface="Cambria Math" panose="02040503050406030204" pitchFamily="18" charset="0"/>
                                    <a:ea typeface="Spoqa Han Sans Neo Bold" panose="020B0500000000000000" pitchFamily="34" charset="-128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ko-Kore-KR" sz="3200" b="0" i="1" smtClean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altLang="ko-Kore-KR" sz="3200" b="0" i="1" smtClean="0">
                                    <a:solidFill>
                                      <a:srgbClr val="53585F"/>
                                    </a:solidFill>
                                    <a:latin typeface="Cambria Math" panose="02040503050406030204" pitchFamily="18" charset="0"/>
                                    <a:ea typeface="Spoqa Han Sans Neo Bold" panose="020B0500000000000000" pitchFamily="34" charset="-128"/>
                                  </a:rPr>
                                </m:ctrlPr>
                              </m:sSubPr>
                              <m:e>
                                <m:r>
                                  <a:rPr lang="en-US" altLang="ko-Kore-KR" sz="3200" b="0" i="1" smtClean="0">
                                    <a:solidFill>
                                      <a:srgbClr val="53585F"/>
                                    </a:solidFill>
                                    <a:latin typeface="Cambria Math" panose="02040503050406030204" pitchFamily="18" charset="0"/>
                                    <a:ea typeface="Spoqa Han Sans Neo Bold" panose="020B0500000000000000" pitchFamily="34" charset="-128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ko-Kore-KR" sz="3200" b="0" i="1" smtClean="0">
                                    <a:solidFill>
                                      <a:srgbClr val="53585F"/>
                                    </a:solidFill>
                                    <a:latin typeface="Cambria Math" panose="02040503050406030204" pitchFamily="18" charset="0"/>
                                    <a:ea typeface="Spoqa Han Sans Neo Bold" panose="020B0500000000000000" pitchFamily="34" charset="-128"/>
                                  </a:rPr>
                                  <m:t>𝑖</m:t>
                                </m:r>
                                <m:r>
                                  <a:rPr lang="en-US" altLang="ko-Kore-KR" sz="3200" b="0" i="1" smtClean="0">
                                    <a:solidFill>
                                      <a:srgbClr val="53585F"/>
                                    </a:solidFill>
                                    <a:latin typeface="Cambria Math" panose="02040503050406030204" pitchFamily="18" charset="0"/>
                                    <a:ea typeface="Spoqa Han Sans Neo Bold" panose="020B0500000000000000" pitchFamily="34" charset="-128"/>
                                  </a:rPr>
                                  <m:t>,</m:t>
                                </m:r>
                                <m:r>
                                  <a:rPr lang="en-US" altLang="ko-Kore-KR" sz="3200" b="0" i="1" smtClean="0">
                                    <a:solidFill>
                                      <a:srgbClr val="53585F"/>
                                    </a:solidFill>
                                    <a:latin typeface="Cambria Math" panose="02040503050406030204" pitchFamily="18" charset="0"/>
                                    <a:ea typeface="Spoqa Han Sans Neo Bold" panose="020B0500000000000000" pitchFamily="34" charset="-128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US" altLang="ko-Kore-KR" sz="3200" i="1" dirty="0">
                  <a:solidFill>
                    <a:srgbClr val="53585F"/>
                  </a:solidFill>
                  <a:latin typeface="Spoqa Han Sans Neo Bold" panose="020B0500000000000000" pitchFamily="34" charset="-128"/>
                  <a:ea typeface="Spoqa Han Sans Neo Bold" panose="020B0500000000000000" pitchFamily="34" charset="-128"/>
                </a:endParaRPr>
              </a:p>
            </p:txBody>
          </p:sp>
        </mc:Choice>
        <mc:Fallback xmlns="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FFC0D183-C933-E743-8CFB-8F0B5B8122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1548" y="3919181"/>
                <a:ext cx="13867727" cy="7596695"/>
              </a:xfrm>
              <a:prstGeom prst="rect">
                <a:avLst/>
              </a:prstGeom>
              <a:blipFill>
                <a:blip r:embed="rId4"/>
                <a:stretch>
                  <a:fillRect l="-1098" t="-11185" r="-1464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그림 2">
            <a:extLst>
              <a:ext uri="{FF2B5EF4-FFF2-40B4-BE49-F238E27FC236}">
                <a16:creationId xmlns:a16="http://schemas.microsoft.com/office/drawing/2014/main" id="{BF9A3866-6E8D-E943-A396-50460050AD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000" y="2537520"/>
            <a:ext cx="7530966" cy="111727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F2D776F2-B913-1C48-8BBC-F0B8EAEE3745}"/>
              </a:ext>
            </a:extLst>
          </p:cNvPr>
          <p:cNvSpPr/>
          <p:nvPr/>
        </p:nvSpPr>
        <p:spPr>
          <a:xfrm>
            <a:off x="8387703" y="12672834"/>
            <a:ext cx="1081469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Kim, </a:t>
            </a:r>
            <a:r>
              <a:rPr lang="en" altLang="ko-Kore-KR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Sungyeon</a:t>
            </a:r>
            <a:r>
              <a:rPr lang="en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 et al. "Deep metric learning beyond binary supervision." Proceedings of the IEEE/CVF Conference on Computer Vision and Pattern Recognition. 2019.</a:t>
            </a:r>
            <a:endParaRPr lang="ko-Kore-KR" altLang="en-US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286688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6499854" cy="487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b="1" dirty="0"/>
              <a:t>Non-parametric instance discrimination (2018)</a:t>
            </a:r>
          </a:p>
        </p:txBody>
      </p:sp>
      <p:sp>
        <p:nvSpPr>
          <p:cNvPr id="8" name="슬라이드 번호 개체 틀 4">
            <a:extLst>
              <a:ext uri="{FF2B5EF4-FFF2-40B4-BE49-F238E27FC236}">
                <a16:creationId xmlns:a16="http://schemas.microsoft.com/office/drawing/2014/main" id="{9F266784-E60F-C04C-837A-9B3815E8A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26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12" name="Shape 222">
            <a:extLst>
              <a:ext uri="{FF2B5EF4-FFF2-40B4-BE49-F238E27FC236}">
                <a16:creationId xmlns:a16="http://schemas.microsoft.com/office/drawing/2014/main" id="{F747883E-6DCE-7645-A58B-DC1222711690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14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3" name="Shape 223">
            <a:extLst>
              <a:ext uri="{FF2B5EF4-FFF2-40B4-BE49-F238E27FC236}">
                <a16:creationId xmlns:a16="http://schemas.microsoft.com/office/drawing/2014/main" id="{58EF0780-999B-1D4F-AF96-416DBA183A9C}"/>
              </a:ext>
            </a:extLst>
          </p:cNvPr>
          <p:cNvSpPr/>
          <p:nvPr/>
        </p:nvSpPr>
        <p:spPr>
          <a:xfrm>
            <a:off x="20828000" y="2200124"/>
            <a:ext cx="2540000" cy="10900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000" dirty="0">
                <a:sym typeface="SpoqaHanSans-Bold"/>
              </a:rPr>
              <a:t>Deep Metric Learning</a:t>
            </a:r>
          </a:p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" altLang="ko-Kore-KR" sz="2000" dirty="0">
              <a:sym typeface="SpoqaHanSans-Bold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FFC0D183-C933-E743-8CFB-8F0B5B812233}"/>
                  </a:ext>
                </a:extLst>
              </p:cNvPr>
              <p:cNvSpPr/>
              <p:nvPr/>
            </p:nvSpPr>
            <p:spPr>
              <a:xfrm>
                <a:off x="1524000" y="3550215"/>
                <a:ext cx="18038409" cy="952882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ko-Kore-KR" sz="32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  <a:sym typeface="Wingdings" pitchFamily="2" charset="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 Class</a:t>
                </a:r>
                <a:r>
                  <a:rPr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를 </a:t>
                </a:r>
                <a:r>
                  <a:rPr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label</a:t>
                </a:r>
                <a:r>
                  <a:rPr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로 나누는 것이 아닌</a:t>
                </a:r>
                <a:r>
                  <a:rPr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, </a:t>
                </a:r>
                <a:br>
                  <a:rPr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</a:br>
                <a:r>
                  <a:rPr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instance</a:t>
                </a:r>
                <a:r>
                  <a:rPr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를 </a:t>
                </a:r>
                <a:r>
                  <a:rPr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classification</a:t>
                </a:r>
                <a:r>
                  <a:rPr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하여 </a:t>
                </a:r>
                <a:br>
                  <a:rPr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</a:br>
                <a:r>
                  <a:rPr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representation</a:t>
                </a:r>
                <a:r>
                  <a:rPr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을 얻어낸다</a:t>
                </a:r>
                <a:r>
                  <a:rPr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!</a:t>
                </a:r>
                <a:br>
                  <a:rPr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</a:br>
                <a:endParaRPr lang="en-US" altLang="ko-Kore-KR" sz="32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  <a:sym typeface="Wingdings" pitchFamily="2" charset="2"/>
                </a:endParaRPr>
              </a:p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ko-Kore-KR" sz="32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  <a:sym typeface="Wingdings" pitchFamily="2" charset="2"/>
                </a:endParaRPr>
              </a:p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ore-KR" sz="3200" dirty="0" err="1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Softmax</a:t>
                </a:r>
                <a:r>
                  <a:rPr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 classifier</a:t>
                </a:r>
                <a:r>
                  <a:rPr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의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ore-KR" sz="320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altLang="ko-Kore-KR" sz="3200" b="0" i="0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w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ore-KR" sz="3200" b="0" i="0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i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ko-Kore-KR" sz="3200" b="0" i="0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T</m:t>
                        </m:r>
                      </m:sup>
                    </m:sSubSup>
                    <m:r>
                      <m:rPr>
                        <m:sty m:val="p"/>
                      </m:rPr>
                      <a:rPr lang="en-US" altLang="ko-Kore-KR" sz="3200" b="0" i="0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v</m:t>
                    </m:r>
                    <m:r>
                      <a:rPr lang="en-US" altLang="ko-Kore-KR" sz="3200" b="0" i="0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 </m:t>
                    </m:r>
                  </m:oMath>
                </a14:m>
                <a:r>
                  <a:rPr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를</a:t>
                </a:r>
                <a:r>
                  <a:rPr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 L2 normalization layer</a:t>
                </a:r>
                <a:r>
                  <a:rPr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로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ore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altLang="ko-Kore-KR" sz="3200" b="0" i="0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v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ore-KR" sz="3200" b="0" i="0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i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ko-Kore-KR" sz="3200" b="0" i="0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T</m:t>
                        </m:r>
                      </m:sup>
                    </m:sSubSup>
                    <m:r>
                      <m:rPr>
                        <m:sty m:val="p"/>
                      </m:rPr>
                      <a:rPr lang="en-US" altLang="ko-Kore-KR" sz="3200" b="0" i="0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v</m:t>
                    </m:r>
                    <m:r>
                      <a:rPr lang="en-US" altLang="ko-KR" sz="3200" b="0" i="0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=1</m:t>
                    </m:r>
                  </m:oMath>
                </a14:m>
                <a:r>
                  <a:rPr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 </a:t>
                </a:r>
                <a:r>
                  <a:rPr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을 만족하게 하여 변환</a:t>
                </a:r>
                <a:endParaRPr lang="en-US" altLang="ko-Kore-KR" sz="32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  <a:sym typeface="Wingdings" pitchFamily="2" charset="2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ore-KR" sz="3200" b="0" i="1" dirty="0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𝐽</m:t>
                      </m:r>
                      <m:d>
                        <m:dPr>
                          <m:ctrlPr>
                            <a:rPr lang="en-US" altLang="ko-Kore-KR" sz="3200" i="1" dirty="0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dPr>
                        <m:e>
                          <m:r>
                            <a:rPr lang="en-US" altLang="ko-Kore-KR" sz="3200" b="0" i="1" dirty="0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𝜃</m:t>
                          </m:r>
                        </m:e>
                      </m:d>
                      <m:r>
                        <a:rPr lang="en-US" altLang="ko-Kore-KR" sz="3200" b="0" i="1" dirty="0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=−</m:t>
                      </m:r>
                      <m:func>
                        <m:funcPr>
                          <m:ctrlPr>
                            <a:rPr lang="en-US" altLang="ko-Kore-KR" sz="3200" i="1" dirty="0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funcPr>
                        <m:fName>
                          <m:r>
                            <a:rPr lang="en-US" altLang="ko-Kore-KR" sz="3200" b="0" i="1" dirty="0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𝑙𝑜𝑔</m:t>
                          </m:r>
                        </m:fName>
                        <m:e>
                          <m:nary>
                            <m:naryPr>
                              <m:chr m:val="∑"/>
                              <m:ctrlPr>
                                <a:rPr lang="en-US" altLang="ko-Kore-KR" sz="3200" i="1" dirty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</m:ctrlPr>
                            </m:naryPr>
                            <m:sub>
                              <m:r>
                                <a:rPr lang="en-US" altLang="ko-Kore-KR" sz="3200" b="0" i="1" dirty="0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ko-Kore-KR" sz="3200" b="0" i="1" dirty="0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𝑛</m:t>
                              </m:r>
                            </m:sup>
                            <m:e>
                              <m:r>
                                <a:rPr lang="en-US" altLang="ko-Kore-KR" sz="3200" b="0" i="1" dirty="0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altLang="ko-Kore-KR" sz="3200" i="1" dirty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ore-KR" sz="3200" b="0" i="1" dirty="0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𝑖</m:t>
                                  </m:r>
                                </m:e>
                                <m:e>
                                  <m:sSub>
                                    <m:sSubPr>
                                      <m:ctrlPr>
                                        <a:rPr lang="en-US" altLang="ko-Kore-KR" sz="3200" i="1" dirty="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  <a:sym typeface="Wingdings" pitchFamily="2" charset="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ore-KR" sz="3200" b="0" i="1" dirty="0" smtClean="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  <a:sym typeface="Wingdings" pitchFamily="2" charset="2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altLang="ko-Kore-KR" sz="3200" b="0" i="1" dirty="0" smtClean="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  <a:sym typeface="Wingdings" pitchFamily="2" charset="2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ko-Kore-KR" sz="3200" i="1" dirty="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  <a:sym typeface="Wingdings" pitchFamily="2" charset="2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ko-Kore-KR" sz="3200" i="1" dirty="0">
                                              <a:solidFill>
                                                <a:srgbClr val="53585F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  <a:sym typeface="Wingdings" pitchFamily="2" charset="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ore-KR" sz="3200" b="0" i="1" dirty="0" smtClean="0">
                                              <a:solidFill>
                                                <a:srgbClr val="53585F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  <a:sym typeface="Wingdings" pitchFamily="2" charset="2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ko-Kore-KR" sz="3200" b="0" i="1" dirty="0" smtClean="0">
                                              <a:solidFill>
                                                <a:srgbClr val="53585F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  <a:sym typeface="Wingdings" pitchFamily="2" charset="2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func>
                      <m:r>
                        <a:rPr lang="en-US" altLang="ko-Kore-KR" sz="3200" b="0" i="0" dirty="0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,  </m:t>
                      </m:r>
                      <m:r>
                        <m:rPr>
                          <m:sty m:val="p"/>
                        </m:rPr>
                        <a:rPr lang="en-US" altLang="ko-Kore-KR" sz="3200" b="0" i="0" dirty="0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where</m:t>
                      </m:r>
                      <m:r>
                        <a:rPr lang="en-US" altLang="ko-Kore-KR" sz="3200" b="0" i="0" dirty="0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 </m:t>
                      </m:r>
                      <m:r>
                        <a:rPr lang="en-US" altLang="ko-Kore-KR" sz="32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𝑃</m:t>
                      </m:r>
                      <m:d>
                        <m:dPr>
                          <m:ctrlPr>
                            <a:rPr lang="en-US" altLang="ko-Kore-KR" sz="320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dPr>
                        <m:e>
                          <m:r>
                            <a:rPr lang="en-US" altLang="ko-Kore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𝑖</m:t>
                          </m:r>
                        </m:e>
                        <m:e>
                          <m:r>
                            <a:rPr lang="en-US" altLang="ko-Kore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𝑣</m:t>
                          </m:r>
                        </m:e>
                      </m:d>
                      <m:r>
                        <a:rPr lang="en-US" altLang="ko-Kore-KR" sz="32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=</m:t>
                      </m:r>
                      <m:f>
                        <m:fPr>
                          <m:ctrlPr>
                            <a:rPr lang="en-US" altLang="ko-Kore-KR" sz="320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fPr>
                        <m:num>
                          <m:r>
                            <a:rPr lang="en-US" altLang="ko-Kore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𝑒𝑥𝑝</m:t>
                          </m:r>
                          <m:r>
                            <a:rPr lang="en-US" altLang="ko-Kore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 (</m:t>
                          </m:r>
                          <m:sSubSup>
                            <m:sSubSupPr>
                              <m:ctrlPr>
                                <a:rPr lang="en-US" altLang="ko-Kore-KR" sz="320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</m:ctrlPr>
                            </m:sSubSupPr>
                            <m:e>
                              <m:r>
                                <a:rPr lang="en-US" altLang="ko-Kore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ko-Kore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ko-Kore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𝑇</m:t>
                              </m:r>
                            </m:sup>
                          </m:sSubSup>
                          <m:r>
                            <a:rPr lang="en-US" altLang="ko-Kore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𝑣</m:t>
                          </m:r>
                          <m:r>
                            <a:rPr lang="en-US" altLang="ko-Kore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/</m:t>
                          </m:r>
                          <m:r>
                            <a:rPr lang="en-US" altLang="ko-Kore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𝜏</m:t>
                          </m:r>
                          <m:r>
                            <a:rPr lang="en-US" altLang="ko-Kore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)</m:t>
                          </m:r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altLang="ko-Kore-KR" sz="320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</m:ctrlPr>
                            </m:naryPr>
                            <m:sub>
                              <m:r>
                                <a:rPr lang="en-US" altLang="ko-Kore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𝑗</m:t>
                              </m:r>
                              <m:r>
                                <a:rPr lang="en-US" altLang="ko-Kore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ko-Kore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𝑛</m:t>
                              </m:r>
                            </m:sup>
                            <m:e>
                              <m:r>
                                <a:rPr lang="en-US" altLang="ko-Kore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𝑒𝑥𝑝</m:t>
                              </m:r>
                              <m:r>
                                <a:rPr lang="en-US" altLang="ko-Kore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 (</m:t>
                              </m:r>
                              <m:sSubSup>
                                <m:sSubSupPr>
                                  <m:ctrlPr>
                                    <a:rPr lang="en-US" altLang="ko-Kore-KR" sz="32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ore-KR" sz="32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altLang="ko-Kore-KR" sz="32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altLang="ko-Kore-KR" sz="32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𝑇</m:t>
                                  </m:r>
                                </m:sup>
                              </m:sSubSup>
                              <m:r>
                                <a:rPr lang="en-US" altLang="ko-Kore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𝑣</m:t>
                              </m:r>
                              <m:r>
                                <a:rPr lang="en-US" altLang="ko-Kore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/</m:t>
                              </m:r>
                              <m:r>
                                <a:rPr lang="en-US" altLang="ko-Kore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𝜏</m:t>
                              </m:r>
                              <m:r>
                                <a:rPr lang="en-US" altLang="ko-Kore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altLang="ko-Kore-KR" sz="3200" i="1" dirty="0">
                  <a:solidFill>
                    <a:srgbClr val="53585F"/>
                  </a:solidFill>
                  <a:latin typeface="Spoqa Han Sans Neo Bold" panose="020B0500000000000000" pitchFamily="34" charset="-128"/>
                  <a:ea typeface="Spoqa Han Sans Neo Bold" panose="020B0500000000000000" pitchFamily="34" charset="-128"/>
                  <a:sym typeface="Wingdings" pitchFamily="2" charset="2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ko-Kore-KR" sz="3200" b="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𝜏</m:t>
                    </m:r>
                    <m:r>
                      <a:rPr lang="en-US" altLang="ko-Kore-KR" sz="3200" b="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 </m:t>
                    </m:r>
                  </m:oMath>
                </a14:m>
                <a:r>
                  <a:rPr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는 </a:t>
                </a:r>
                <a:r>
                  <a:rPr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temperature parameter</a:t>
                </a:r>
                <a:r>
                  <a:rPr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이고</a:t>
                </a:r>
                <a:r>
                  <a:rPr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, </a:t>
                </a:r>
                <a:r>
                  <a:rPr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ore-KR" sz="32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𝑉</m:t>
                    </m:r>
                    <m:r>
                      <a:rPr lang="en-US" altLang="ko-Kore-KR" sz="32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={</m:t>
                    </m:r>
                    <m:sSub>
                      <m:sSubPr>
                        <m:ctrlPr>
                          <a:rPr lang="en-US" altLang="ko-Kore-KR" sz="320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ko-Kore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𝑣</m:t>
                        </m:r>
                      </m:e>
                      <m:sub>
                        <m:r>
                          <a:rPr lang="en-US" altLang="ko-Kore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𝑗</m:t>
                        </m:r>
                      </m:sub>
                    </m:sSub>
                    <m:r>
                      <a:rPr lang="en-US" altLang="ko-Kore-KR" sz="32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}</m:t>
                    </m:r>
                  </m:oMath>
                </a14:m>
                <a:r>
                  <a:rPr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 </a:t>
                </a:r>
                <a:r>
                  <a:rPr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를 </a:t>
                </a:r>
                <a:r>
                  <a:rPr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memory bank</a:t>
                </a:r>
                <a:r>
                  <a:rPr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라고 하고</a:t>
                </a:r>
                <a:r>
                  <a:rPr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ore-KR" sz="3200" i="1" dirty="0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ko-Kore-KR" sz="3200" b="0" i="1" dirty="0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𝑓</m:t>
                        </m:r>
                      </m:e>
                      <m:sub>
                        <m:r>
                          <a:rPr lang="en-US" altLang="ko-Kore-KR" sz="3200" b="0" i="1" dirty="0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𝑖</m:t>
                        </m:r>
                      </m:sub>
                    </m:sSub>
                    <m:r>
                      <a:rPr lang="en-US" altLang="ko-Kore-KR" sz="3200" b="0" i="1" dirty="0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=</m:t>
                    </m:r>
                    <m:sSub>
                      <m:sSubPr>
                        <m:ctrlPr>
                          <a:rPr lang="en-US" altLang="ko-Kore-KR" sz="3200" i="1" dirty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ko-Kore-KR" sz="3200" b="0" i="1" dirty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𝑓</m:t>
                        </m:r>
                      </m:e>
                      <m:sub>
                        <m:r>
                          <a:rPr lang="en-US" altLang="ko-Kore-KR" sz="3200" b="0" i="1" dirty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altLang="ko-Kore-KR" sz="3200" i="1" dirty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ore-KR" sz="3200" i="1" dirty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altLang="ko-Kore-KR" sz="3200" b="0" i="1" dirty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  <a:sym typeface="Wingdings" pitchFamily="2" charset="2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ore-KR" sz="3200" b="0" i="1" dirty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  <a:sym typeface="Wingdings" pitchFamily="2" charset="2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 </a:t>
                </a:r>
                <a:r>
                  <a:rPr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를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ore-KR" sz="3200" i="1" dirty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ore-KR" sz="3200" b="0" i="0" dirty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ore-KR" sz="3200" b="0" i="0" dirty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i</m:t>
                        </m:r>
                      </m:sub>
                    </m:sSub>
                  </m:oMath>
                </a14:m>
                <a:r>
                  <a:rPr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의 </a:t>
                </a:r>
                <a:r>
                  <a:rPr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feature</a:t>
                </a:r>
                <a:r>
                  <a:rPr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로 정의</a:t>
                </a:r>
                <a:r>
                  <a:rPr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!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ore-KR" sz="3200" i="1" dirty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ko-Kore-KR" sz="3200" b="0" i="1" dirty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𝑓</m:t>
                        </m:r>
                      </m:e>
                      <m:sub>
                        <m:r>
                          <a:rPr lang="en-US" altLang="ko-Kore-KR" sz="3200" b="0" i="1" dirty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𝑖</m:t>
                        </m:r>
                      </m:sub>
                    </m:sSub>
                    <m:r>
                      <a:rPr lang="en-US" altLang="ko-KR" sz="3200" b="0" i="1" dirty="0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→</m:t>
                    </m:r>
                    <m:sSub>
                      <m:sSubPr>
                        <m:ctrlPr>
                          <a:rPr lang="en-US" altLang="ko-KR" sz="3200" i="1" dirty="0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ko-KR" sz="3200" b="0" i="1" dirty="0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𝑣</m:t>
                        </m:r>
                      </m:e>
                      <m:sub>
                        <m:r>
                          <a:rPr lang="en-US" altLang="ko-KR" sz="3200" b="0" i="1" dirty="0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 </a:t>
                </a:r>
                <a:r>
                  <a:rPr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로 업데이트 된다</a:t>
                </a:r>
                <a:r>
                  <a:rPr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!</a:t>
                </a:r>
              </a:p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참고</a:t>
                </a:r>
                <a:r>
                  <a:rPr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: N </a:t>
                </a:r>
                <a:r>
                  <a:rPr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이 너무 크면</a:t>
                </a:r>
                <a:r>
                  <a:rPr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,  cost</a:t>
                </a:r>
                <a:r>
                  <a:rPr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가 너무 든다</a:t>
                </a:r>
                <a:r>
                  <a:rPr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! 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 </a:t>
                </a: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결국 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Noise contrastive estimation</a:t>
                </a: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사용하여 연산을 줄임</a:t>
                </a:r>
                <a:endParaRPr lang="en-US" altLang="ko-Kore-KR" sz="32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  <a:sym typeface="Wingdings" pitchFamily="2" charset="2"/>
                </a:endParaRPr>
              </a:p>
            </p:txBody>
          </p:sp>
        </mc:Choice>
        <mc:Fallback xmlns="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FFC0D183-C933-E743-8CFB-8F0B5B8122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0" y="3550215"/>
                <a:ext cx="18038409" cy="9528827"/>
              </a:xfrm>
              <a:prstGeom prst="rect">
                <a:avLst/>
              </a:prstGeom>
              <a:blipFill>
                <a:blip r:embed="rId4"/>
                <a:stretch>
                  <a:fillRect l="-844" b="-146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그림 4">
            <a:extLst>
              <a:ext uri="{FF2B5EF4-FFF2-40B4-BE49-F238E27FC236}">
                <a16:creationId xmlns:a16="http://schemas.microsoft.com/office/drawing/2014/main" id="{4CB6F99A-6680-3B43-BF77-4EC6745FC3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48184" y="2948061"/>
            <a:ext cx="14521975" cy="4934024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E9B65F65-8141-434A-8E32-0835359E2A9F}"/>
              </a:ext>
            </a:extLst>
          </p:cNvPr>
          <p:cNvSpPr/>
          <p:nvPr/>
        </p:nvSpPr>
        <p:spPr>
          <a:xfrm>
            <a:off x="4680426" y="13069669"/>
            <a:ext cx="12188825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Wu, </a:t>
            </a:r>
            <a:r>
              <a:rPr lang="en" altLang="ko-Kore-KR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Zhirong</a:t>
            </a:r>
            <a:r>
              <a:rPr lang="en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 et al. "Unsupervised feature learning via non-parametric instance discrimination." Proceedings of the IEEE conference on computer vision and pattern recognition. 2018.</a:t>
            </a:r>
            <a:endParaRPr lang="ko-Kore-KR" altLang="en-US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271444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19">
            <a:extLst>
              <a:ext uri="{FF2B5EF4-FFF2-40B4-BE49-F238E27FC236}">
                <a16:creationId xmlns:a16="http://schemas.microsoft.com/office/drawing/2014/main" id="{D9A90743-360F-9F47-81AC-6C2ED2F39B42}"/>
              </a:ext>
            </a:extLst>
          </p:cNvPr>
          <p:cNvSpPr/>
          <p:nvPr/>
        </p:nvSpPr>
        <p:spPr>
          <a:xfrm>
            <a:off x="2743020" y="2821583"/>
            <a:ext cx="17526000" cy="37959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algn="r">
              <a:defRPr sz="7500" spc="-75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ore-KR" sz="8000" b="1" dirty="0">
                <a:sym typeface="SpoqaHanSans-Bold"/>
              </a:rPr>
              <a:t>Deep Metric Learning</a:t>
            </a:r>
            <a:endParaRPr lang="en-US" altLang="ko-KR" sz="3200" b="1" dirty="0">
              <a:solidFill>
                <a:srgbClr val="ED234B"/>
              </a:solidFill>
              <a:latin typeface="SpoqaHanSans-Bold" panose="020B0500000000000000" pitchFamily="34" charset="-128"/>
              <a:ea typeface="SpoqaHanSans-Bold" panose="020B0500000000000000" pitchFamily="34" charset="-128"/>
            </a:endParaRPr>
          </a:p>
          <a:p>
            <a:pPr algn="r">
              <a:defRPr sz="4000" spc="-3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-US" altLang="ko-KR" b="1" dirty="0">
              <a:solidFill>
                <a:srgbClr val="ED234B"/>
              </a:solidFill>
              <a:latin typeface="SpoqaHanSans-Bold" panose="020B0500000000000000" pitchFamily="34" charset="-128"/>
              <a:ea typeface="SpoqaHanSans-Bold" panose="020B0500000000000000" pitchFamily="34" charset="-128"/>
            </a:endParaRPr>
          </a:p>
          <a:p>
            <a:pPr algn="r">
              <a:defRPr sz="4000" spc="-3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-US" altLang="ko-KR" b="1" dirty="0">
              <a:solidFill>
                <a:srgbClr val="ED234B"/>
              </a:solidFill>
              <a:latin typeface="SpoqaHanSans-Bold" panose="020B0500000000000000" pitchFamily="34" charset="-128"/>
              <a:ea typeface="SpoqaHanSans-Bold" panose="020B0500000000000000" pitchFamily="34" charset="-128"/>
            </a:endParaRPr>
          </a:p>
          <a:p>
            <a:pPr algn="r">
              <a:defRPr sz="4000" spc="-3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b="1" dirty="0">
                <a:solidFill>
                  <a:srgbClr val="ED234B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3</a:t>
            </a:r>
            <a:r>
              <a:rPr b="1" dirty="0">
                <a:solidFill>
                  <a:srgbClr val="ED234B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 </a:t>
            </a:r>
            <a:r>
              <a:rPr lang="en-US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Contrastive </a:t>
            </a:r>
            <a:r>
              <a:rPr lang="en-US" b="1" dirty="0" err="1">
                <a:latin typeface="SpoqaHanSans-Bold" panose="020B0500000000000000" pitchFamily="34" charset="-128"/>
                <a:ea typeface="SpoqaHanSans-Bold" panose="020B0500000000000000" pitchFamily="34" charset="-128"/>
              </a:rPr>
              <a:t>Learning의</a:t>
            </a:r>
            <a:r>
              <a:rPr lang="en-US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 </a:t>
            </a:r>
            <a:r>
              <a:rPr lang="en-US" b="1" dirty="0" err="1">
                <a:latin typeface="SpoqaHanSans-Bold" panose="020B0500000000000000" pitchFamily="34" charset="-128"/>
                <a:ea typeface="SpoqaHanSans-Bold" panose="020B0500000000000000" pitchFamily="34" charset="-128"/>
              </a:rPr>
              <a:t>발달</a:t>
            </a:r>
            <a:endParaRPr lang="en-US" b="1" dirty="0">
              <a:latin typeface="SpoqaHanSans-Bold" panose="020B0500000000000000" pitchFamily="34" charset="-128"/>
              <a:ea typeface="SpoqaHanSans-Bold" panose="020B0500000000000000" pitchFamily="34" charset="-128"/>
            </a:endParaRPr>
          </a:p>
          <a:p>
            <a:pPr algn="r">
              <a:defRPr sz="4000" spc="-3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ore-KR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(</a:t>
            </a:r>
            <a:r>
              <a:rPr lang="en-US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SIMCLR, Supervised Methods)</a:t>
            </a:r>
          </a:p>
        </p:txBody>
      </p:sp>
      <p:sp>
        <p:nvSpPr>
          <p:cNvPr id="11" name="슬라이드 번호 개체 틀 4">
            <a:extLst>
              <a:ext uri="{FF2B5EF4-FFF2-40B4-BE49-F238E27FC236}">
                <a16:creationId xmlns:a16="http://schemas.microsoft.com/office/drawing/2014/main" id="{15937215-6709-9140-A65A-D0C628A70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27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EAC1D2C-13F2-6B48-920F-0D682217455A}"/>
              </a:ext>
            </a:extLst>
          </p:cNvPr>
          <p:cNvSpPr/>
          <p:nvPr/>
        </p:nvSpPr>
        <p:spPr>
          <a:xfrm>
            <a:off x="-1" y="3886200"/>
            <a:ext cx="5486043" cy="9829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 anchorCtr="1"/>
          <a:lstStyle/>
          <a:p>
            <a:pPr algn="ctr"/>
            <a:endParaRPr kumimoji="1" lang="ko-Kore-KR" altLang="en-US" sz="85700" b="1" dirty="0">
              <a:solidFill>
                <a:schemeClr val="tx1"/>
              </a:solidFill>
              <a:latin typeface="Matura MT Script Capitals" panose="03020802060602070202" pitchFamily="66" charset="0"/>
              <a:ea typeface="Spoqa Han Sans Neo Bold" panose="020B0500000000000000" pitchFamily="34" charset="-128"/>
              <a:cs typeface="APPLE CHANCERY" panose="03020702040506060504" pitchFamily="66" charset="-79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BF8C0A3-F4E5-2C4B-B096-FCC01DAC7E4A}"/>
              </a:ext>
            </a:extLst>
          </p:cNvPr>
          <p:cNvSpPr/>
          <p:nvPr/>
        </p:nvSpPr>
        <p:spPr>
          <a:xfrm>
            <a:off x="-1884128" y="2671365"/>
            <a:ext cx="7135856" cy="13849945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kumimoji="1" lang="en-US" altLang="ko-Kore-KR" sz="90000" b="1" spc="-300" dirty="0">
                <a:solidFill>
                  <a:schemeClr val="accent3">
                    <a:lumMod val="50000"/>
                  </a:schemeClr>
                </a:solidFill>
                <a:latin typeface="Impact" panose="020B0806030902050204" pitchFamily="34" charset="0"/>
                <a:ea typeface="Silom" pitchFamily="2" charset="-34"/>
                <a:cs typeface="Silom" pitchFamily="2" charset="-34"/>
              </a:rPr>
              <a:t>1</a:t>
            </a:r>
            <a:endParaRPr kumimoji="1" lang="ko-Kore-KR" altLang="en-US" sz="90000" b="1" spc="-300" dirty="0">
              <a:solidFill>
                <a:schemeClr val="accent3">
                  <a:lumMod val="50000"/>
                </a:schemeClr>
              </a:solidFill>
              <a:latin typeface="Impact" panose="020B0806030902050204" pitchFamily="34" charset="0"/>
              <a:ea typeface="Spoqa Han Sans Neo Bold" panose="020B0500000000000000" pitchFamily="34" charset="-128"/>
              <a:cs typeface="Silom" pitchFamily="2" charset="-34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563D908-CC65-AF4B-B089-615712ADB078}"/>
              </a:ext>
            </a:extLst>
          </p:cNvPr>
          <p:cNvSpPr/>
          <p:nvPr/>
        </p:nvSpPr>
        <p:spPr>
          <a:xfrm>
            <a:off x="3367601" y="2804716"/>
            <a:ext cx="6080583" cy="13849945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kumimoji="1" lang="en-US" altLang="ko-Kore-KR" sz="90000" b="1" spc="-300" dirty="0">
                <a:solidFill>
                  <a:schemeClr val="accent3">
                    <a:lumMod val="50000"/>
                  </a:schemeClr>
                </a:solidFill>
                <a:latin typeface="Impact" panose="020B0806030902050204" pitchFamily="34" charset="0"/>
                <a:ea typeface="Silom" pitchFamily="2" charset="-34"/>
                <a:cs typeface="Silom" pitchFamily="2" charset="-34"/>
              </a:rPr>
              <a:t>4</a:t>
            </a:r>
            <a:endParaRPr kumimoji="1" lang="ko-Kore-KR" altLang="en-US" sz="90000" b="1" spc="-300" dirty="0">
              <a:solidFill>
                <a:schemeClr val="accent3">
                  <a:lumMod val="50000"/>
                </a:schemeClr>
              </a:solidFill>
              <a:latin typeface="Impact" panose="020B0806030902050204" pitchFamily="34" charset="0"/>
              <a:ea typeface="Spoqa Han Sans Neo Bold" panose="020B0500000000000000" pitchFamily="34" charset="-128"/>
              <a:cs typeface="Silom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2695433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6499854" cy="107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b="1" dirty="0"/>
              <a:t>Contrastive Learning</a:t>
            </a:r>
          </a:p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-US" altLang="ko-KR" dirty="0"/>
          </a:p>
        </p:txBody>
      </p:sp>
      <p:sp>
        <p:nvSpPr>
          <p:cNvPr id="8" name="슬라이드 번호 개체 틀 4">
            <a:extLst>
              <a:ext uri="{FF2B5EF4-FFF2-40B4-BE49-F238E27FC236}">
                <a16:creationId xmlns:a16="http://schemas.microsoft.com/office/drawing/2014/main" id="{9F266784-E60F-C04C-837A-9B3815E8A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28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12" name="Shape 222">
            <a:extLst>
              <a:ext uri="{FF2B5EF4-FFF2-40B4-BE49-F238E27FC236}">
                <a16:creationId xmlns:a16="http://schemas.microsoft.com/office/drawing/2014/main" id="{F747883E-6DCE-7645-A58B-DC1222711690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14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3" name="Shape 223">
            <a:extLst>
              <a:ext uri="{FF2B5EF4-FFF2-40B4-BE49-F238E27FC236}">
                <a16:creationId xmlns:a16="http://schemas.microsoft.com/office/drawing/2014/main" id="{58EF0780-999B-1D4F-AF96-416DBA183A9C}"/>
              </a:ext>
            </a:extLst>
          </p:cNvPr>
          <p:cNvSpPr/>
          <p:nvPr/>
        </p:nvSpPr>
        <p:spPr>
          <a:xfrm>
            <a:off x="20828000" y="2200124"/>
            <a:ext cx="2540000" cy="10900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000" dirty="0">
                <a:sym typeface="SpoqaHanSans-Bold"/>
              </a:rPr>
              <a:t>Deep Metric Learning</a:t>
            </a:r>
          </a:p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" altLang="ko-Kore-KR" sz="2000" dirty="0">
              <a:sym typeface="SpoqaHanSans-Bold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BFA8F16-26BE-6344-8ADA-CB029AA39D6A}"/>
              </a:ext>
            </a:extLst>
          </p:cNvPr>
          <p:cNvSpPr txBox="1"/>
          <p:nvPr/>
        </p:nvSpPr>
        <p:spPr>
          <a:xfrm>
            <a:off x="2010871" y="4082254"/>
            <a:ext cx="21357129" cy="8319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ore-KR" altLang="en-US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분류</a:t>
            </a:r>
            <a:r>
              <a:rPr kumimoji="1" lang="en-US" altLang="ko-Kore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(classification), </a:t>
            </a:r>
            <a:r>
              <a:rPr kumimoji="1" lang="ko-Kore-KR" altLang="en-US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생성</a:t>
            </a:r>
            <a:r>
              <a:rPr kumimoji="1" lang="en-US" altLang="ko-Kore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(generation), </a:t>
            </a:r>
            <a:r>
              <a:rPr kumimoji="1" lang="ko-Kore-KR" altLang="en-US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군집화</a:t>
            </a:r>
            <a:r>
              <a:rPr kumimoji="1" lang="en-US" altLang="ko-Kore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(clustering)</a:t>
            </a:r>
            <a:r>
              <a:rPr kumimoji="1" lang="ko-Kore-KR" altLang="en-US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등 </a:t>
            </a:r>
            <a:r>
              <a:rPr kumimoji="1" lang="en-US" altLang="ko-Kore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task</a:t>
            </a:r>
            <a:r>
              <a:rPr kumimoji="1" lang="ko-Kore-KR" altLang="en-US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를 할 때</a:t>
            </a:r>
            <a:r>
              <a:rPr kumimoji="1" lang="en-US" altLang="ko-Kore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</a:t>
            </a:r>
          </a:p>
          <a:p>
            <a:pPr>
              <a:lnSpc>
                <a:spcPct val="150000"/>
              </a:lnSpc>
            </a:pPr>
            <a:endParaRPr kumimoji="1" lang="en-US" altLang="ko-Kore-KR" sz="36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pPr>
              <a:lnSpc>
                <a:spcPct val="150000"/>
              </a:lnSpc>
            </a:pPr>
            <a:r>
              <a:rPr kumimoji="1" lang="en" altLang="ko-Kore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outer space </a:t>
            </a:r>
            <a:r>
              <a:rPr kumimoji="1" lang="ko-KR" altLang="en-US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에서 </a:t>
            </a:r>
            <a:r>
              <a:rPr kumimoji="1" lang="en" altLang="ko-Kore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model output </a:t>
            </a:r>
            <a:r>
              <a:rPr kumimoji="1" lang="ko-KR" altLang="en-US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을 직접 이용하지 않고</a:t>
            </a:r>
            <a:r>
              <a:rPr kumimoji="1" lang="en-US" altLang="ko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 </a:t>
            </a:r>
            <a:r>
              <a:rPr kumimoji="1" lang="en" altLang="ko-Kore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representation space </a:t>
            </a:r>
            <a:r>
              <a:rPr kumimoji="1" lang="ko-KR" altLang="en-US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에서 </a:t>
            </a:r>
            <a:r>
              <a:rPr kumimoji="1" lang="en" altLang="ko-Kore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contrastive objective </a:t>
            </a:r>
          </a:p>
          <a:p>
            <a:pPr>
              <a:lnSpc>
                <a:spcPct val="150000"/>
              </a:lnSpc>
            </a:pPr>
            <a:r>
              <a:rPr kumimoji="1" lang="ko-KR" altLang="en-US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을 사용하여 손실</a:t>
            </a:r>
            <a:r>
              <a:rPr kumimoji="1" lang="en-US" altLang="ko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(</a:t>
            </a:r>
            <a:r>
              <a:rPr kumimoji="1" lang="en" altLang="ko-Kore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loss)</a:t>
            </a:r>
            <a:r>
              <a:rPr kumimoji="1" lang="ko-KR" altLang="en-US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을 계산하는 것을 </a:t>
            </a:r>
            <a:r>
              <a:rPr kumimoji="1" lang="en-US" altLang="ko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"</a:t>
            </a:r>
            <a:r>
              <a:rPr kumimoji="1" lang="en" altLang="ko-Kore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Contrastive Learning"</a:t>
            </a:r>
            <a:r>
              <a:rPr kumimoji="1" lang="ko-KR" altLang="en-US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이라 한다</a:t>
            </a:r>
            <a:r>
              <a:rPr kumimoji="1" lang="en-US" altLang="ko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!</a:t>
            </a:r>
            <a:endParaRPr kumimoji="1" lang="en-US" altLang="ko-KR" sz="36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endParaRPr kumimoji="1" lang="en-US" altLang="ko-KR" sz="36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이때</a:t>
            </a:r>
            <a:r>
              <a:rPr kumimoji="1" lang="en-US" altLang="ko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, contrastive objective</a:t>
            </a:r>
            <a:r>
              <a:rPr kumimoji="1" lang="ko-KR" altLang="en-US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는 꼭 </a:t>
            </a:r>
            <a:r>
              <a:rPr kumimoji="1" lang="en-US" altLang="ko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contrastive loss</a:t>
            </a:r>
            <a:r>
              <a:rPr kumimoji="1" lang="ko-KR" altLang="en-US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가 아니어도 된다</a:t>
            </a:r>
            <a:r>
              <a:rPr kumimoji="1" lang="en-US" altLang="ko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!</a:t>
            </a:r>
          </a:p>
          <a:p>
            <a:pPr>
              <a:lnSpc>
                <a:spcPct val="150000"/>
              </a:lnSpc>
            </a:pPr>
            <a:r>
              <a:rPr kumimoji="1" lang="ko-KR" altLang="en-US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예를 들어</a:t>
            </a:r>
            <a:r>
              <a:rPr kumimoji="1" lang="en-US" altLang="ko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, contrastive learning</a:t>
            </a:r>
            <a:r>
              <a:rPr kumimoji="1" lang="ko-KR" altLang="en-US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이</a:t>
            </a:r>
            <a:r>
              <a:rPr kumimoji="1" lang="en-US" altLang="ko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 triplet loss</a:t>
            </a:r>
            <a:r>
              <a:rPr kumimoji="1" lang="ko-KR" altLang="en-US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여도 상관이 없다</a:t>
            </a:r>
            <a:r>
              <a:rPr kumimoji="1" lang="en-US" altLang="ko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!</a:t>
            </a:r>
          </a:p>
          <a:p>
            <a:pPr>
              <a:lnSpc>
                <a:spcPct val="150000"/>
              </a:lnSpc>
            </a:pPr>
            <a:endParaRPr kumimoji="1" lang="en-US" altLang="ko-KR" sz="36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 </a:t>
            </a:r>
            <a:r>
              <a:rPr kumimoji="1" lang="ko-KR" altLang="en-US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보통</a:t>
            </a:r>
            <a:r>
              <a:rPr kumimoji="1" lang="en-US" altLang="ko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, contrastive learning</a:t>
            </a:r>
            <a:r>
              <a:rPr kumimoji="1" lang="ko-KR" altLang="en-US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에서의 </a:t>
            </a:r>
            <a:r>
              <a:rPr kumimoji="1" lang="en-US" altLang="ko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contrastive objective</a:t>
            </a:r>
            <a:r>
              <a:rPr kumimoji="1" lang="ko-KR" altLang="en-US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는 </a:t>
            </a:r>
            <a:br>
              <a:rPr kumimoji="1" lang="en-US" altLang="ko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</a:br>
            <a:r>
              <a:rPr kumimoji="1" lang="en-US" altLang="ko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	 input </a:t>
            </a:r>
            <a:r>
              <a:rPr kumimoji="1" lang="ko-KR" altLang="en-US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간의 </a:t>
            </a:r>
            <a:r>
              <a:rPr kumimoji="1" lang="en-US" altLang="ko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similarity/dissimilarity</a:t>
            </a:r>
            <a:r>
              <a:rPr kumimoji="1" lang="ko-KR" altLang="en-US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 </a:t>
            </a:r>
            <a:r>
              <a:rPr kumimoji="1" lang="en-US" altLang="ko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representation</a:t>
            </a:r>
            <a:r>
              <a:rPr kumimoji="1" lang="ko-KR" altLang="en-US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을 학습하길 기대한다</a:t>
            </a:r>
            <a:r>
              <a:rPr kumimoji="1" lang="en-US" altLang="ko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.</a:t>
            </a:r>
          </a:p>
        </p:txBody>
      </p:sp>
      <p:pic>
        <p:nvPicPr>
          <p:cNvPr id="34820" name="Picture 4" descr="Contrastive Learning Block">
            <a:extLst>
              <a:ext uri="{FF2B5EF4-FFF2-40B4-BE49-F238E27FC236}">
                <a16:creationId xmlns:a16="http://schemas.microsoft.com/office/drawing/2014/main" id="{2CDE4527-D1FC-4844-B5F8-F950A995A5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80369" y="617433"/>
            <a:ext cx="7845558" cy="1956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04112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6499854" cy="487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b="1" dirty="0"/>
              <a:t>Recap: Self-supervised learning (</a:t>
            </a:r>
            <a:r>
              <a:rPr lang="ko-KR" altLang="en-US" b="1" dirty="0"/>
              <a:t>자기 지도 학습</a:t>
            </a:r>
            <a:r>
              <a:rPr lang="en-US" altLang="ko-KR" b="1" dirty="0"/>
              <a:t>)</a:t>
            </a:r>
          </a:p>
        </p:txBody>
      </p:sp>
      <p:sp>
        <p:nvSpPr>
          <p:cNvPr id="8" name="슬라이드 번호 개체 틀 4">
            <a:extLst>
              <a:ext uri="{FF2B5EF4-FFF2-40B4-BE49-F238E27FC236}">
                <a16:creationId xmlns:a16="http://schemas.microsoft.com/office/drawing/2014/main" id="{9F266784-E60F-C04C-837A-9B3815E8A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29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12" name="Shape 222">
            <a:extLst>
              <a:ext uri="{FF2B5EF4-FFF2-40B4-BE49-F238E27FC236}">
                <a16:creationId xmlns:a16="http://schemas.microsoft.com/office/drawing/2014/main" id="{F747883E-6DCE-7645-A58B-DC1222711690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14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3" name="Shape 223">
            <a:extLst>
              <a:ext uri="{FF2B5EF4-FFF2-40B4-BE49-F238E27FC236}">
                <a16:creationId xmlns:a16="http://schemas.microsoft.com/office/drawing/2014/main" id="{58EF0780-999B-1D4F-AF96-416DBA183A9C}"/>
              </a:ext>
            </a:extLst>
          </p:cNvPr>
          <p:cNvSpPr/>
          <p:nvPr/>
        </p:nvSpPr>
        <p:spPr>
          <a:xfrm>
            <a:off x="20828000" y="2200124"/>
            <a:ext cx="2540000" cy="10900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000" dirty="0">
                <a:sym typeface="SpoqaHanSans-Bold"/>
              </a:rPr>
              <a:t>Deep Metric Learning</a:t>
            </a:r>
          </a:p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" altLang="ko-Kore-KR" sz="2000" dirty="0">
              <a:sym typeface="SpoqaHanSans-Bold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106AE90-0FFF-6C41-96C4-84E2DB7C6B04}"/>
              </a:ext>
            </a:extLst>
          </p:cNvPr>
          <p:cNvSpPr/>
          <p:nvPr/>
        </p:nvSpPr>
        <p:spPr>
          <a:xfrm>
            <a:off x="2560320" y="3825941"/>
            <a:ext cx="20330160" cy="92025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>
              <a:spcBef>
                <a:spcPts val="1200"/>
              </a:spcBef>
              <a:spcAft>
                <a:spcPts val="1500"/>
              </a:spcAft>
              <a:defRPr sz="4500" spc="-45">
                <a:solidFill>
                  <a:srgbClr val="53585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R" altLang="en-US" sz="4400" b="1" dirty="0"/>
              <a:t>자기 지도 학습</a:t>
            </a:r>
            <a:r>
              <a:rPr lang="en-US" altLang="ko-KR" sz="4400" b="1" dirty="0"/>
              <a:t>(Self-supervised learning)</a:t>
            </a:r>
            <a:endParaRPr lang="en-US" altLang="ko-KR" sz="2800" b="1" dirty="0">
              <a:latin typeface="Spoqa Han Sans Neo Bold" panose="020B0500000000000000" pitchFamily="34" charset="-128"/>
              <a:ea typeface="SpoqaHanSans-Bold"/>
            </a:endParaRPr>
          </a:p>
          <a:p>
            <a:pPr marL="1142942" lvl="1" indent="-685800" defTabSz="457200">
              <a:spcBef>
                <a:spcPts val="1200"/>
              </a:spcBef>
              <a:spcAft>
                <a:spcPts val="1500"/>
              </a:spcAft>
              <a:buFont typeface="Arial" panose="020B0604020202020204" pitchFamily="34" charset="0"/>
              <a:buChar char="•"/>
              <a:defRPr sz="4500" spc="-45">
                <a:solidFill>
                  <a:srgbClr val="53585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R" altLang="en-US" sz="3200" dirty="0">
                <a:latin typeface="Spoqa Han Sans Neo Bold" panose="020B0500000000000000" pitchFamily="34" charset="-128"/>
                <a:ea typeface="SpoqaHanSans-Bold"/>
              </a:rPr>
              <a:t>다량의 레이블이 없는 원데이터로부터 데이터 부분들의 관계를 통해 레이블을 자동으로 생성하여 지도 학습에 이용</a:t>
            </a:r>
            <a:endParaRPr lang="en-US" altLang="ko-KR" sz="3200" dirty="0">
              <a:latin typeface="Spoqa Han Sans Neo Bold" panose="020B0500000000000000" pitchFamily="34" charset="-128"/>
              <a:ea typeface="SpoqaHanSans-Bold"/>
            </a:endParaRPr>
          </a:p>
          <a:p>
            <a:pPr marL="1142942" lvl="1" indent="-685800" defTabSz="457200">
              <a:spcBef>
                <a:spcPts val="1200"/>
              </a:spcBef>
              <a:spcAft>
                <a:spcPts val="1500"/>
              </a:spcAft>
              <a:buFont typeface="Arial" panose="020B0604020202020204" pitchFamily="34" charset="0"/>
              <a:buChar char="•"/>
              <a:defRPr sz="4500" spc="-45">
                <a:solidFill>
                  <a:srgbClr val="53585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32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Pretext task</a:t>
            </a:r>
            <a:r>
              <a:rPr lang="ko-KR" altLang="en-US" sz="3200" dirty="0" err="1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를</a:t>
            </a:r>
            <a:r>
              <a:rPr lang="ko-KR" altLang="en-US" sz="32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설정</a:t>
            </a:r>
            <a:r>
              <a:rPr lang="en-US" altLang="ko-KR" sz="32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(i.e. </a:t>
            </a:r>
            <a:r>
              <a:rPr lang="ko-KR" altLang="en-US" sz="32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데이터의 일부분을 은닉하여 모델이 그 부분을 예측하도록 학습</a:t>
            </a:r>
            <a:r>
              <a:rPr lang="en-US" altLang="ko-KR" sz="32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)</a:t>
            </a:r>
            <a:r>
              <a:rPr lang="ko-KR" altLang="en-US" sz="32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하여 </a:t>
            </a:r>
            <a:br>
              <a:rPr lang="en-US" altLang="ko-KR" sz="32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</a:br>
            <a:r>
              <a:rPr lang="ko-KR" altLang="en-US" sz="32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이를 학습한 후</a:t>
            </a:r>
            <a:r>
              <a:rPr lang="en-US" altLang="ko-KR" sz="32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</a:t>
            </a:r>
            <a:r>
              <a:rPr lang="ko-KR" altLang="en-US" sz="32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</a:t>
            </a:r>
            <a:r>
              <a:rPr lang="en-US" altLang="ko-KR" sz="32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downstream task</a:t>
            </a:r>
            <a:r>
              <a:rPr lang="ko-KR" altLang="en-US" sz="32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로 전이 학습 </a:t>
            </a:r>
            <a:r>
              <a:rPr lang="en-US" altLang="ko-KR" sz="32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(transfer learning)</a:t>
            </a:r>
            <a:r>
              <a:rPr lang="ko-KR" altLang="en-US" sz="32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하여 다른 </a:t>
            </a:r>
            <a:r>
              <a:rPr lang="en-US" altLang="ko-KR" sz="32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task</a:t>
            </a:r>
            <a:r>
              <a:rPr lang="ko-KR" altLang="en-US" sz="32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에 적용</a:t>
            </a:r>
            <a:r>
              <a:rPr lang="en-US" altLang="ko-KR" sz="32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.</a:t>
            </a:r>
          </a:p>
          <a:p>
            <a:pPr lvl="1" defTabSz="457200">
              <a:spcBef>
                <a:spcPts val="1200"/>
              </a:spcBef>
              <a:spcAft>
                <a:spcPts val="1500"/>
              </a:spcAft>
              <a:defRPr sz="4500" spc="-45">
                <a:solidFill>
                  <a:srgbClr val="53585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-US" altLang="ko-KR" sz="3200" dirty="0"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pPr defTabSz="457200">
              <a:spcBef>
                <a:spcPts val="1200"/>
              </a:spcBef>
              <a:spcAft>
                <a:spcPts val="1500"/>
              </a:spcAft>
              <a:defRPr sz="4500" spc="-45">
                <a:solidFill>
                  <a:srgbClr val="53585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36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Pretext task</a:t>
            </a:r>
            <a:r>
              <a:rPr lang="ko-KR" altLang="en-US" sz="36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로 </a:t>
            </a:r>
            <a:r>
              <a:rPr lang="en-US" altLang="ko-KR" sz="36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contrastive task (data augmentation + similarity measure)</a:t>
            </a:r>
            <a:r>
              <a:rPr lang="ko-KR" altLang="en-US" sz="36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을 </a:t>
            </a:r>
            <a:br>
              <a:rPr lang="en-US" altLang="ko-KR" sz="36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</a:br>
            <a:r>
              <a:rPr lang="ko-KR" altLang="en-US" sz="36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수행하면 어떨까</a:t>
            </a:r>
            <a:r>
              <a:rPr lang="en-US" altLang="ko-KR" sz="36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?</a:t>
            </a:r>
          </a:p>
          <a:p>
            <a:pPr defTabSz="457200">
              <a:spcBef>
                <a:spcPts val="1200"/>
              </a:spcBef>
              <a:spcAft>
                <a:spcPts val="1500"/>
              </a:spcAft>
              <a:defRPr sz="4500" spc="-45">
                <a:solidFill>
                  <a:srgbClr val="53585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R" altLang="en-US" sz="36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아니면 바로</a:t>
            </a:r>
            <a:r>
              <a:rPr lang="en-US" altLang="ko-KR" sz="36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loss</a:t>
            </a:r>
            <a:r>
              <a:rPr lang="ko-KR" altLang="en-US" sz="36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식을 적용하여 </a:t>
            </a:r>
            <a:r>
              <a:rPr lang="en-US" altLang="ko-KR" sz="36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pretext task</a:t>
            </a:r>
            <a:r>
              <a:rPr lang="ko-KR" altLang="en-US" sz="36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없이 </a:t>
            </a:r>
            <a:r>
              <a:rPr lang="en-US" altLang="ko-KR" sz="36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end-to-end</a:t>
            </a:r>
            <a:r>
              <a:rPr lang="ko-KR" altLang="en-US" sz="36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로 한번에 학습하면 어떨까</a:t>
            </a:r>
            <a:r>
              <a:rPr lang="en-US" altLang="ko-KR" sz="36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?</a:t>
            </a:r>
            <a:endParaRPr lang="en-US" altLang="ko-KR" sz="3200" dirty="0">
              <a:latin typeface="Spoqa Han Sans Neo" panose="020B0500000000000000" pitchFamily="34" charset="-128"/>
              <a:ea typeface="Spoqa Han Sans Neo" panose="020B0500000000000000" pitchFamily="34" charset="-128"/>
              <a:sym typeface="SpoqaHanSans-Bold"/>
            </a:endParaRPr>
          </a:p>
          <a:p>
            <a:pPr defTabSz="457200">
              <a:spcBef>
                <a:spcPts val="1200"/>
              </a:spcBef>
              <a:spcAft>
                <a:spcPts val="1500"/>
              </a:spcAft>
              <a:defRPr sz="4500" spc="-45">
                <a:solidFill>
                  <a:srgbClr val="53585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-US" altLang="ko-KR" sz="3200" b="1" dirty="0">
              <a:latin typeface="Spoqa Han Sans Neo Bold" panose="020B0500000000000000" pitchFamily="34" charset="-128"/>
              <a:ea typeface="Spoqa Han Sans Neo Bold" panose="020B0500000000000000" pitchFamily="34" charset="-128"/>
              <a:sym typeface="SpoqaHanSans-Bold"/>
            </a:endParaRPr>
          </a:p>
          <a:p>
            <a:pPr defTabSz="457200">
              <a:spcBef>
                <a:spcPts val="1200"/>
              </a:spcBef>
              <a:spcAft>
                <a:spcPts val="1500"/>
              </a:spcAft>
              <a:defRPr sz="4500" spc="-45">
                <a:solidFill>
                  <a:srgbClr val="53585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3600" b="1" dirty="0">
                <a:latin typeface="Spoqa Han Sans Neo Bold" panose="020B0500000000000000" pitchFamily="34" charset="-128"/>
                <a:ea typeface="Spoqa Han Sans Neo Bold" panose="020B0500000000000000" pitchFamily="34" charset="-128"/>
                <a:sym typeface="Wingdings" pitchFamily="2" charset="2"/>
              </a:rPr>
              <a:t>	 Contrastive self-supervised learning!</a:t>
            </a:r>
            <a:endParaRPr lang="en-US" altLang="ko-KR" sz="3600" b="1" dirty="0">
              <a:latin typeface="Spoqa Han Sans Neo Bold" panose="020B0500000000000000" pitchFamily="34" charset="-128"/>
              <a:ea typeface="Spoqa Han Sans Neo Bold" panose="020B0500000000000000" pitchFamily="34" charset="-128"/>
            </a:endParaRPr>
          </a:p>
          <a:p>
            <a:pPr marL="1371487" lvl="2" indent="-457200" defTabSz="457200">
              <a:spcBef>
                <a:spcPts val="1200"/>
              </a:spcBef>
              <a:spcAft>
                <a:spcPts val="1500"/>
              </a:spcAft>
              <a:buFont typeface="Arial" panose="020B0604020202020204" pitchFamily="34" charset="0"/>
              <a:buChar char="•"/>
              <a:defRPr sz="4500" spc="-45">
                <a:solidFill>
                  <a:srgbClr val="53585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R" altLang="en-US" sz="32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대표 모델만 한번 알아보자</a:t>
            </a:r>
            <a:r>
              <a:rPr lang="en-US" altLang="ko-KR" sz="32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!</a:t>
            </a:r>
            <a:endParaRPr lang="ko-KR" altLang="en-US" sz="3200" dirty="0"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890913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6499854" cy="487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b="1" dirty="0"/>
              <a:t>Deep metric learning?</a:t>
            </a:r>
          </a:p>
        </p:txBody>
      </p:sp>
      <p:sp>
        <p:nvSpPr>
          <p:cNvPr id="8" name="슬라이드 번호 개체 틀 4">
            <a:extLst>
              <a:ext uri="{FF2B5EF4-FFF2-40B4-BE49-F238E27FC236}">
                <a16:creationId xmlns:a16="http://schemas.microsoft.com/office/drawing/2014/main" id="{9F266784-E60F-C04C-837A-9B3815E8A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3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12" name="Shape 222">
            <a:extLst>
              <a:ext uri="{FF2B5EF4-FFF2-40B4-BE49-F238E27FC236}">
                <a16:creationId xmlns:a16="http://schemas.microsoft.com/office/drawing/2014/main" id="{F747883E-6DCE-7645-A58B-DC1222711690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14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3" name="Shape 223">
            <a:extLst>
              <a:ext uri="{FF2B5EF4-FFF2-40B4-BE49-F238E27FC236}">
                <a16:creationId xmlns:a16="http://schemas.microsoft.com/office/drawing/2014/main" id="{58EF0780-999B-1D4F-AF96-416DBA183A9C}"/>
              </a:ext>
            </a:extLst>
          </p:cNvPr>
          <p:cNvSpPr/>
          <p:nvPr/>
        </p:nvSpPr>
        <p:spPr>
          <a:xfrm>
            <a:off x="20828000" y="2200124"/>
            <a:ext cx="2540000" cy="10900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000" dirty="0">
                <a:sym typeface="SpoqaHanSans-Bold"/>
              </a:rPr>
              <a:t>Deep Metric Learning</a:t>
            </a:r>
          </a:p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" altLang="ko-Kore-KR" sz="2000" dirty="0">
              <a:sym typeface="SpoqaHanSans-Bold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35ED477C-2045-AC47-8466-C2E5F3FC66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4025" y="2751600"/>
            <a:ext cx="11433825" cy="10586026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861FFA04-55A5-864F-827F-ACA79022DA29}"/>
              </a:ext>
            </a:extLst>
          </p:cNvPr>
          <p:cNvSpPr/>
          <p:nvPr/>
        </p:nvSpPr>
        <p:spPr>
          <a:xfrm>
            <a:off x="6584762" y="13356000"/>
            <a:ext cx="83494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ore-KR" altLang="en-US" dirty="0"/>
              <a:t>https://drive.google.com/drive/u/0/folders/1SaCuXS0mlQWP4Brypn8GH47WN-c4e8Hj</a:t>
            </a:r>
          </a:p>
        </p:txBody>
      </p:sp>
    </p:spTree>
    <p:extLst>
      <p:ext uri="{BB962C8B-B14F-4D97-AF65-F5344CB8AC3E}">
        <p14:creationId xmlns:p14="http://schemas.microsoft.com/office/powerpoint/2010/main" val="10234791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6499854" cy="107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b="1" dirty="0"/>
              <a:t>Semi-supervised Contrastive Learning</a:t>
            </a:r>
          </a:p>
          <a:p>
            <a:pPr marL="457200" indent="-457200">
              <a:spcBef>
                <a:spcPts val="1000"/>
              </a:spcBef>
              <a:buFont typeface="Arial" panose="020B0604020202020204" pitchFamily="34" charset="0"/>
              <a:buChar char="•"/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dirty="0" err="1"/>
              <a:t>SimCLR</a:t>
            </a:r>
            <a:r>
              <a:rPr lang="en-US" altLang="ko-KR" dirty="0"/>
              <a:t> (2020)</a:t>
            </a:r>
          </a:p>
        </p:txBody>
      </p:sp>
      <p:sp>
        <p:nvSpPr>
          <p:cNvPr id="8" name="슬라이드 번호 개체 틀 4">
            <a:extLst>
              <a:ext uri="{FF2B5EF4-FFF2-40B4-BE49-F238E27FC236}">
                <a16:creationId xmlns:a16="http://schemas.microsoft.com/office/drawing/2014/main" id="{9F266784-E60F-C04C-837A-9B3815E8A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30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12" name="Shape 222">
            <a:extLst>
              <a:ext uri="{FF2B5EF4-FFF2-40B4-BE49-F238E27FC236}">
                <a16:creationId xmlns:a16="http://schemas.microsoft.com/office/drawing/2014/main" id="{F747883E-6DCE-7645-A58B-DC1222711690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14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3" name="Shape 223">
            <a:extLst>
              <a:ext uri="{FF2B5EF4-FFF2-40B4-BE49-F238E27FC236}">
                <a16:creationId xmlns:a16="http://schemas.microsoft.com/office/drawing/2014/main" id="{58EF0780-999B-1D4F-AF96-416DBA183A9C}"/>
              </a:ext>
            </a:extLst>
          </p:cNvPr>
          <p:cNvSpPr/>
          <p:nvPr/>
        </p:nvSpPr>
        <p:spPr>
          <a:xfrm>
            <a:off x="20828000" y="2200124"/>
            <a:ext cx="2540000" cy="10900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000" dirty="0">
                <a:sym typeface="SpoqaHanSans-Bold"/>
              </a:rPr>
              <a:t>Deep Metric Learning</a:t>
            </a:r>
          </a:p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" altLang="ko-Kore-KR" sz="2000" dirty="0">
              <a:sym typeface="SpoqaHanSans-Bold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A106AE90-0FFF-6C41-96C4-84E2DB7C6B04}"/>
                  </a:ext>
                </a:extLst>
              </p:cNvPr>
              <p:cNvSpPr/>
              <p:nvPr/>
            </p:nvSpPr>
            <p:spPr>
              <a:xfrm>
                <a:off x="1778924" y="3387440"/>
                <a:ext cx="22086916" cy="897386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defTabSz="457200">
                  <a:spcBef>
                    <a:spcPts val="1200"/>
                  </a:spcBef>
                  <a:spcAft>
                    <a:spcPts val="1500"/>
                  </a:spcAft>
                  <a:defRPr sz="4500" spc="-45">
                    <a:solidFill>
                      <a:srgbClr val="53585F"/>
                    </a:solidFill>
                    <a:latin typeface="SpoqaHanSans-Bold"/>
                    <a:ea typeface="SpoqaHanSans-Bold"/>
                    <a:cs typeface="SpoqaHanSans-Bold"/>
                    <a:sym typeface="SpoqaHanSans-Bold"/>
                  </a:defRPr>
                </a:pPr>
                <a:r>
                  <a:rPr lang="en-US" altLang="ko-KR" sz="3200" dirty="0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4</a:t>
                </a:r>
                <a:r>
                  <a:rPr lang="ko-KR" altLang="en-US" sz="3200" dirty="0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가지 주요 구성요소로 </a:t>
                </a:r>
                <a:r>
                  <a:rPr lang="en-US" altLang="ko-KR" sz="3200" dirty="0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2020 self-supervised SOTA.</a:t>
                </a:r>
              </a:p>
              <a:p>
                <a:pPr defTabSz="457200">
                  <a:spcBef>
                    <a:spcPts val="1200"/>
                  </a:spcBef>
                  <a:spcAft>
                    <a:spcPts val="1500"/>
                  </a:spcAft>
                  <a:defRPr sz="4500" spc="-45">
                    <a:solidFill>
                      <a:srgbClr val="53585F"/>
                    </a:solidFill>
                    <a:latin typeface="SpoqaHanSans-Bold"/>
                    <a:ea typeface="SpoqaHanSans-Bold"/>
                    <a:cs typeface="SpoqaHanSans-Bold"/>
                    <a:sym typeface="SpoqaHanSans-Bold"/>
                  </a:defRPr>
                </a:pPr>
                <a:r>
                  <a:rPr lang="en-US" altLang="ko-KR" sz="3200" b="1" dirty="0">
                    <a:latin typeface="Spoqa Han Sans Neo Bold" panose="020B0500000000000000" pitchFamily="34" charset="-128"/>
                    <a:ea typeface="Spoqa Han Sans Neo Bold" panose="020B0500000000000000" pitchFamily="34" charset="-128"/>
                  </a:rPr>
                  <a:t>Data augmentation</a:t>
                </a:r>
              </a:p>
              <a:p>
                <a:pPr marL="914342" lvl="1" indent="-457200" defTabSz="457200">
                  <a:spcBef>
                    <a:spcPts val="1200"/>
                  </a:spcBef>
                  <a:spcAft>
                    <a:spcPts val="1500"/>
                  </a:spcAft>
                  <a:buFont typeface="Arial" panose="020B0604020202020204" pitchFamily="34" charset="0"/>
                  <a:buChar char="•"/>
                  <a:defRPr sz="4500" spc="-45">
                    <a:solidFill>
                      <a:srgbClr val="53585F"/>
                    </a:solidFill>
                    <a:latin typeface="SpoqaHanSans-Bold"/>
                    <a:ea typeface="SpoqaHanSans-Bold"/>
                    <a:cs typeface="SpoqaHanSans-Bold"/>
                    <a:sym typeface="SpoqaHanSans-Bold"/>
                  </a:defRPr>
                </a:pPr>
                <a:r>
                  <a:rPr lang="ko-KR" altLang="en-US" sz="3200" dirty="0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같은 이미지 샘플을 다른 두 가지 버전</a:t>
                </a:r>
                <a:r>
                  <a:rPr lang="en-US" altLang="ko-KR" sz="3200" dirty="0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(positive pair)</a:t>
                </a:r>
                <a:r>
                  <a:rPr lang="ko-KR" altLang="en-US" sz="3200" dirty="0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로 변형시키는 </a:t>
                </a:r>
                <a:r>
                  <a:rPr lang="en" altLang="ko-KR" sz="3200" dirty="0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stochastic data augmentation module</a:t>
                </a:r>
                <a:r>
                  <a:rPr lang="ko-KR" altLang="en-US" sz="3200" dirty="0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이 존재</a:t>
                </a:r>
                <a:r>
                  <a:rPr lang="en-US" altLang="ko-KR" sz="3200" dirty="0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. </a:t>
                </a:r>
              </a:p>
              <a:p>
                <a:pPr lvl="1" defTabSz="457200">
                  <a:spcBef>
                    <a:spcPts val="1200"/>
                  </a:spcBef>
                  <a:spcAft>
                    <a:spcPts val="1500"/>
                  </a:spcAft>
                  <a:defRPr sz="4500" spc="-45">
                    <a:solidFill>
                      <a:srgbClr val="53585F"/>
                    </a:solidFill>
                    <a:latin typeface="SpoqaHanSans-Bold"/>
                    <a:ea typeface="SpoqaHanSans-Bold"/>
                    <a:cs typeface="SpoqaHanSans-Bold"/>
                    <a:sym typeface="SpoqaHanSans-Bold"/>
                  </a:defRPr>
                </a:pPr>
                <a:r>
                  <a:rPr lang="en" altLang="ko-KR" sz="3200" dirty="0"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	 </a:t>
                </a:r>
                <a:r>
                  <a:rPr lang="en" altLang="ko-KR" sz="3200" dirty="0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Random cropping</a:t>
                </a:r>
                <a:r>
                  <a:rPr lang="en-US" altLang="ko-KR" sz="3200" dirty="0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, </a:t>
                </a:r>
                <a:r>
                  <a:rPr lang="en" altLang="ko-KR" sz="3200" dirty="0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random color distortions</a:t>
                </a:r>
                <a:r>
                  <a:rPr lang="en-US" altLang="ko-KR" sz="3200" dirty="0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, </a:t>
                </a:r>
                <a:r>
                  <a:rPr lang="en" altLang="ko-KR" sz="3200" dirty="0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random Gaussian blur </a:t>
                </a:r>
                <a:r>
                  <a:rPr lang="ko-KR" altLang="en-US" sz="3200" dirty="0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적용</a:t>
                </a:r>
                <a:endParaRPr lang="en-US" altLang="ko-KR" sz="3200" dirty="0"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 defTabSz="457200">
                  <a:spcBef>
                    <a:spcPts val="1200"/>
                  </a:spcBef>
                  <a:spcAft>
                    <a:spcPts val="1500"/>
                  </a:spcAft>
                  <a:defRPr sz="4500" spc="-45">
                    <a:solidFill>
                      <a:srgbClr val="53585F"/>
                    </a:solidFill>
                    <a:latin typeface="SpoqaHanSans-Bold"/>
                    <a:ea typeface="SpoqaHanSans-Bold"/>
                    <a:cs typeface="SpoqaHanSans-Bold"/>
                    <a:sym typeface="SpoqaHanSans-Bold"/>
                  </a:defRPr>
                </a:pPr>
                <a:br>
                  <a:rPr lang="en-US" altLang="ko-KR" sz="2400" b="1" dirty="0">
                    <a:latin typeface="Spoqa Han Sans Neo Bold" panose="020B0500000000000000" pitchFamily="34" charset="-128"/>
                    <a:ea typeface="Spoqa Han Sans Neo Bold" panose="020B0500000000000000" pitchFamily="34" charset="-128"/>
                  </a:rPr>
                </a:br>
                <a:r>
                  <a:rPr lang="en-US" altLang="ko-KR" sz="3200" b="1" dirty="0">
                    <a:latin typeface="Spoqa Han Sans Neo Bold" panose="020B0500000000000000" pitchFamily="34" charset="-128"/>
                    <a:ea typeface="Spoqa Han Sans Neo Bold" panose="020B0500000000000000" pitchFamily="34" charset="-128"/>
                  </a:rPr>
                  <a:t>Encoder</a:t>
                </a:r>
                <a:r>
                  <a:rPr lang="en" altLang="ko-KR" sz="3200" b="1" dirty="0">
                    <a:latin typeface="Spoqa Han Sans Neo Bold" panose="020B0500000000000000" pitchFamily="34" charset="-128"/>
                    <a:ea typeface="Spoqa Han Sans Neo Bold" panose="020B0500000000000000" pitchFamily="34" charset="-128"/>
                  </a:rPr>
                  <a:t>: f(·)</a:t>
                </a:r>
                <a:r>
                  <a:rPr lang="en-US" altLang="ko-KR" sz="3200" b="1" dirty="0">
                    <a:latin typeface="Spoqa Han Sans Neo Bold" panose="020B0500000000000000" pitchFamily="34" charset="-128"/>
                    <a:ea typeface="Spoqa Han Sans Neo Bold" panose="020B0500000000000000" pitchFamily="34" charset="-128"/>
                  </a:rPr>
                  <a:t> </a:t>
                </a:r>
                <a:r>
                  <a:rPr lang="en-US" altLang="ko-KR" sz="3200" b="1" dirty="0">
                    <a:latin typeface="Spoqa Han Sans Neo Bold" panose="020B0500000000000000" pitchFamily="34" charset="-128"/>
                    <a:ea typeface="Spoqa Han Sans Neo Bold" panose="020B0500000000000000" pitchFamily="34" charset="-128"/>
                    <a:sym typeface="Wingdings" pitchFamily="2" charset="2"/>
                  </a:rPr>
                  <a:t> </a:t>
                </a:r>
                <a:r>
                  <a:rPr lang="en" altLang="ko-KR" sz="3200" dirty="0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DNN(</a:t>
                </a:r>
                <a:r>
                  <a:rPr lang="en" altLang="ko-KR" sz="3200" dirty="0" err="1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ResNet</a:t>
                </a:r>
                <a:r>
                  <a:rPr lang="en" altLang="ko-KR" sz="3200" dirty="0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)</a:t>
                </a:r>
                <a:r>
                  <a:rPr lang="ko-KR" altLang="en-US" sz="3200" dirty="0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기반 </a:t>
                </a:r>
                <a:r>
                  <a:rPr lang="en-US" altLang="ko-KR" sz="3200" dirty="0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encoder(f)</a:t>
                </a:r>
                <a:r>
                  <a:rPr lang="ko-KR" altLang="en-US" sz="3200" dirty="0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로 </a:t>
                </a:r>
                <a:r>
                  <a:rPr lang="en-US" altLang="ko-KR" sz="3200" dirty="0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representation vector</a:t>
                </a:r>
                <a:r>
                  <a:rPr lang="ko-KR" altLang="en-US" sz="3200" dirty="0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을 뽑는다</a:t>
                </a:r>
                <a:r>
                  <a:rPr lang="en-US" altLang="ko-KR" sz="3200" dirty="0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.</a:t>
                </a:r>
                <a:r>
                  <a:rPr lang="en" altLang="ko-KR" sz="3200" dirty="0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</a:t>
                </a:r>
              </a:p>
              <a:p>
                <a:pPr algn="just" defTabSz="457200">
                  <a:spcBef>
                    <a:spcPts val="1200"/>
                  </a:spcBef>
                  <a:spcAft>
                    <a:spcPts val="1500"/>
                  </a:spcAft>
                  <a:defRPr sz="4500" spc="-45">
                    <a:solidFill>
                      <a:srgbClr val="53585F"/>
                    </a:solidFill>
                    <a:latin typeface="SpoqaHanSans-Bold"/>
                    <a:ea typeface="SpoqaHanSans-Bold"/>
                    <a:cs typeface="SpoqaHanSans-Bold"/>
                    <a:sym typeface="SpoqaHanSans-Bold"/>
                  </a:defRPr>
                </a:pPr>
                <a:br>
                  <a:rPr lang="en-US" altLang="ko-KR" sz="2400" b="1" dirty="0">
                    <a:latin typeface="Spoqa Han Sans Neo Bold" panose="020B0500000000000000" pitchFamily="34" charset="-128"/>
                    <a:ea typeface="Spoqa Han Sans Neo Bold" panose="020B0500000000000000" pitchFamily="34" charset="-128"/>
                  </a:rPr>
                </a:br>
                <a:r>
                  <a:rPr lang="en-US" altLang="ko-KR" sz="3200" b="1" dirty="0">
                    <a:latin typeface="Spoqa Han Sans Neo Bold" panose="020B0500000000000000" pitchFamily="34" charset="-128"/>
                    <a:ea typeface="Spoqa Han Sans Neo Bold" panose="020B0500000000000000" pitchFamily="34" charset="-128"/>
                  </a:rPr>
                  <a:t>N</a:t>
                </a:r>
                <a:r>
                  <a:rPr lang="en" altLang="ko-KR" sz="3200" b="1" dirty="0" err="1">
                    <a:latin typeface="Spoqa Han Sans Neo Bold" panose="020B0500000000000000" pitchFamily="34" charset="-128"/>
                    <a:ea typeface="Spoqa Han Sans Neo Bold" panose="020B0500000000000000" pitchFamily="34" charset="-128"/>
                  </a:rPr>
                  <a:t>eural</a:t>
                </a:r>
                <a:r>
                  <a:rPr lang="en" altLang="ko-KR" sz="3200" b="1" dirty="0">
                    <a:latin typeface="Spoqa Han Sans Neo Bold" panose="020B0500000000000000" pitchFamily="34" charset="-128"/>
                    <a:ea typeface="Spoqa Han Sans Neo Bold" panose="020B0500000000000000" pitchFamily="34" charset="-128"/>
                  </a:rPr>
                  <a:t> network projection head: g(·) </a:t>
                </a:r>
                <a:r>
                  <a:rPr lang="en" altLang="ko-KR" sz="3200" b="1" dirty="0">
                    <a:latin typeface="Spoqa Han Sans Neo Bold" panose="020B0500000000000000" pitchFamily="34" charset="-128"/>
                    <a:ea typeface="Spoqa Han Sans Neo Bold" panose="020B0500000000000000" pitchFamily="34" charset="-128"/>
                    <a:sym typeface="Wingdings" pitchFamily="2" charset="2"/>
                  </a:rPr>
                  <a:t> </a:t>
                </a:r>
                <a:r>
                  <a:rPr lang="en-US" altLang="ko-KR" sz="3200" dirty="0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re</a:t>
                </a:r>
                <a:r>
                  <a:rPr lang="en" altLang="ko-KR" sz="3200" dirty="0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presentation</a:t>
                </a:r>
                <a:r>
                  <a:rPr lang="ko-KR" altLang="en-US" sz="3200" dirty="0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들을 </a:t>
                </a:r>
                <a:r>
                  <a:rPr lang="en" altLang="ko-KR" sz="3200" dirty="0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contrastive loss</a:t>
                </a:r>
                <a:r>
                  <a:rPr lang="ko-KR" altLang="en-US" sz="3200" dirty="0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가 적용된 </a:t>
                </a:r>
                <a:r>
                  <a:rPr lang="en" altLang="ko-KR" sz="3200" dirty="0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space</a:t>
                </a:r>
                <a:r>
                  <a:rPr lang="ko-KR" altLang="en-US" sz="3200" dirty="0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로 매핑</a:t>
                </a:r>
                <a:endParaRPr lang="en-US" altLang="ko-KR" sz="3200" dirty="0"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 marL="914342" lvl="1" indent="-457200" algn="just" defTabSz="457200">
                  <a:spcBef>
                    <a:spcPts val="1200"/>
                  </a:spcBef>
                  <a:spcAft>
                    <a:spcPts val="1500"/>
                  </a:spcAft>
                  <a:buFont typeface="Arial" panose="020B0604020202020204" pitchFamily="34" charset="0"/>
                  <a:buChar char="•"/>
                  <a:defRPr sz="4500" spc="-45">
                    <a:solidFill>
                      <a:srgbClr val="53585F"/>
                    </a:solidFill>
                    <a:latin typeface="SpoqaHanSans-Bold"/>
                    <a:ea typeface="SpoqaHanSans-Bold"/>
                    <a:cs typeface="SpoqaHanSans-Bold"/>
                    <a:sym typeface="SpoqaHanSans-Bold"/>
                  </a:defRPr>
                </a:pPr>
                <a:r>
                  <a:rPr lang="en-US" altLang="ko-KR" sz="3200" dirty="0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1 </a:t>
                </a:r>
                <a:r>
                  <a:rPr lang="ko-KR" altLang="en-US" sz="3200" dirty="0" err="1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은닉층</a:t>
                </a:r>
                <a:r>
                  <a:rPr lang="ko-KR" altLang="en-US" sz="3200" dirty="0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</a:t>
                </a:r>
                <a:r>
                  <a:rPr lang="en" altLang="ko-KR" sz="3200" dirty="0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MLP</a:t>
                </a:r>
                <a:r>
                  <a:rPr lang="ko-KR" altLang="en-US" sz="3200" dirty="0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사용</a:t>
                </a:r>
                <a:r>
                  <a:rPr lang="en-US" altLang="ko-KR" sz="3200" dirty="0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)</a:t>
                </a:r>
              </a:p>
              <a:p>
                <a:pPr defTabSz="457200">
                  <a:spcBef>
                    <a:spcPts val="1200"/>
                  </a:spcBef>
                  <a:spcAft>
                    <a:spcPts val="1500"/>
                  </a:spcAft>
                  <a:defRPr sz="4500" spc="-45">
                    <a:solidFill>
                      <a:srgbClr val="53585F"/>
                    </a:solidFill>
                    <a:latin typeface="SpoqaHanSans-Bold"/>
                    <a:ea typeface="SpoqaHanSans-Bold"/>
                    <a:cs typeface="SpoqaHanSans-Bold"/>
                    <a:sym typeface="SpoqaHanSans-Bold"/>
                  </a:defRPr>
                </a:pPr>
                <a:br>
                  <a:rPr lang="en" altLang="ko-KR" sz="2400" b="1" dirty="0">
                    <a:latin typeface="Spoqa Han Sans Neo Bold" panose="020B0500000000000000" pitchFamily="34" charset="-128"/>
                    <a:ea typeface="Spoqa Han Sans Neo Bold" panose="020B0500000000000000" pitchFamily="34" charset="-128"/>
                  </a:rPr>
                </a:br>
                <a:r>
                  <a:rPr lang="en" altLang="ko-KR" sz="3200" b="1" dirty="0">
                    <a:latin typeface="Spoqa Han Sans Neo Bold" panose="020B0500000000000000" pitchFamily="34" charset="-128"/>
                    <a:ea typeface="Spoqa Han Sans Neo Bold" panose="020B0500000000000000" pitchFamily="34" charset="-128"/>
                  </a:rPr>
                  <a:t>Contrastive prediction task</a:t>
                </a:r>
              </a:p>
              <a:p>
                <a:pPr marL="914342" lvl="1" indent="-457200" defTabSz="457200">
                  <a:spcBef>
                    <a:spcPts val="1200"/>
                  </a:spcBef>
                  <a:spcAft>
                    <a:spcPts val="1500"/>
                  </a:spcAft>
                  <a:buFont typeface="Arial" panose="020B0604020202020204" pitchFamily="34" charset="0"/>
                  <a:buChar char="•"/>
                  <a:defRPr sz="4500" spc="-45">
                    <a:solidFill>
                      <a:srgbClr val="53585F"/>
                    </a:solidFill>
                    <a:latin typeface="SpoqaHanSans-Bold"/>
                    <a:ea typeface="SpoqaHanSans-Bold"/>
                    <a:cs typeface="SpoqaHanSans-Bold"/>
                    <a:sym typeface="SpoqaHanSans-Bold"/>
                  </a:defRPr>
                </a:pPr>
                <a:r>
                  <a:rPr lang="en" altLang="ko-KR" sz="3200" dirty="0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Positive pair</a:t>
                </a:r>
                <a:r>
                  <a:rPr lang="ko-KR" altLang="en-US" sz="3200" dirty="0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3200" b="0" i="1" smtClean="0"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sSubPr>
                      <m:e>
                        <m:r>
                          <a:rPr lang="en-US" altLang="ko-KR" sz="3200" b="0" i="1" smtClean="0"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𝑥</m:t>
                        </m:r>
                      </m:e>
                      <m:sub>
                        <m:r>
                          <a:rPr lang="en-US" altLang="ko-KR" sz="3200" b="0" i="1" smtClean="0"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ko-KR" altLang="en-US" sz="3200" dirty="0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와 </a:t>
                </a:r>
                <a:r>
                  <a:rPr lang="en-US" altLang="ko-KR" sz="3200" dirty="0">
                    <a:ea typeface="Spoqa Han Sans Neo Bold" panose="020B0500000000000000" pitchFamily="34" charset="-128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3200" i="1"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sSubPr>
                      <m:e>
                        <m:r>
                          <a:rPr lang="en-US" altLang="ko-KR" sz="3200" i="1"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𝑥</m:t>
                        </m:r>
                      </m:e>
                      <m:sub>
                        <m:r>
                          <a:rPr lang="en-US" altLang="ko-KR" sz="3200" b="0" i="1" smtClean="0"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ko-KR" altLang="en-US" sz="3200" dirty="0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을 포함한 </a:t>
                </a:r>
                <a:r>
                  <a:rPr lang="en" altLang="ko-KR" sz="3200" dirty="0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set {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3200" i="1"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sSubPr>
                      <m:e>
                        <m:r>
                          <a:rPr lang="en-US" altLang="ko-KR" sz="3200" b="0" i="1" smtClean="0"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𝑥</m:t>
                        </m:r>
                      </m:e>
                      <m:sub>
                        <m:r>
                          <a:rPr lang="en-US" altLang="ko-KR" sz="3200" b="0" i="1" smtClean="0"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" altLang="ko-KR" sz="3200" dirty="0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} </a:t>
                </a:r>
                <a:r>
                  <a:rPr lang="ko-KR" altLang="en-US" sz="3200" dirty="0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가 주어졌을 때</a:t>
                </a:r>
                <a:r>
                  <a:rPr lang="en-US" altLang="ko-KR" sz="3200" dirty="0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, </a:t>
                </a:r>
                <a:r>
                  <a:rPr lang="en" altLang="ko-KR" sz="3200" dirty="0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contrastive prediction task</a:t>
                </a:r>
                <a:r>
                  <a:rPr lang="ko-KR" altLang="en-US" sz="3200" dirty="0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는</a:t>
                </a:r>
                <a:r>
                  <a:rPr lang="en-US" altLang="ko-KR" sz="3200" dirty="0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</a:t>
                </a:r>
                <a:r>
                  <a:rPr lang="ko-KR" altLang="en-US" sz="3200" dirty="0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주어진</a:t>
                </a:r>
                <a:r>
                  <a:rPr lang="en-US" altLang="ko-KR" sz="3200" dirty="0">
                    <a:ea typeface="Spoqa Han Sans Neo Bold" panose="020B0500000000000000" pitchFamily="34" charset="-128"/>
                  </a:rPr>
                  <a:t> </a:t>
                </a:r>
                <a:br>
                  <a:rPr lang="en-US" altLang="ko-KR" sz="3200" dirty="0">
                    <a:ea typeface="Spoqa Han Sans Neo Bold" panose="020B0500000000000000" pitchFamily="34" charset="-128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3200" i="1"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sSubPr>
                      <m:e>
                        <m:r>
                          <a:rPr lang="en-US" altLang="ko-KR" sz="3200" i="1"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𝑥</m:t>
                        </m:r>
                      </m:e>
                      <m:sub>
                        <m:r>
                          <a:rPr lang="en-US" altLang="ko-KR" sz="3200" i="1"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𝑖</m:t>
                        </m:r>
                      </m:sub>
                    </m:sSub>
                    <m:r>
                      <a:rPr lang="en-US" altLang="ko-KR" sz="3200" i="1"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 </m:t>
                    </m:r>
                  </m:oMath>
                </a14:m>
                <a:r>
                  <a:rPr lang="ko-KR" altLang="en-US" sz="3200" dirty="0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에 대해 </a:t>
                </a:r>
                <a:r>
                  <a:rPr lang="en-US" altLang="ko-KR" sz="3200" dirty="0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{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3200" i="1"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sSubPr>
                      <m:e>
                        <m:r>
                          <a:rPr lang="en-US" altLang="ko-KR" sz="3200" i="1"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𝑥</m:t>
                        </m:r>
                      </m:e>
                      <m:sub>
                        <m:r>
                          <a:rPr lang="en-US" altLang="ko-KR" sz="3200" b="0" i="1" smtClean="0"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" altLang="ko-KR" sz="3200" dirty="0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} </a:t>
                </a:r>
                <a14:m>
                  <m:oMath xmlns:m="http://schemas.openxmlformats.org/officeDocument/2006/math">
                    <m:r>
                      <a:rPr lang="en-US" altLang="ko-KR" sz="3200" b="0" i="1" smtClean="0"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𝑘</m:t>
                    </m:r>
                    <m:r>
                      <a:rPr lang="en-US" altLang="ko-KR" sz="3200" b="0" i="1" smtClean="0"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≠</m:t>
                    </m:r>
                    <m:r>
                      <a:rPr lang="en-US" altLang="ko-KR" sz="3200" b="0" i="1" smtClean="0"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𝑖</m:t>
                    </m:r>
                  </m:oMath>
                </a14:m>
                <a:r>
                  <a:rPr lang="en" altLang="ko-KR" sz="3200" dirty="0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 </a:t>
                </a:r>
                <a:r>
                  <a:rPr lang="ko-KR" altLang="en-US" sz="3200" dirty="0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에서 </a:t>
                </a:r>
                <a:r>
                  <a:rPr lang="en-US" altLang="ko-KR" sz="3200" dirty="0">
                    <a:ea typeface="Spoqa Han Sans Neo Bold" panose="020B0500000000000000" pitchFamily="34" charset="-128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3200" i="1"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sSubPr>
                      <m:e>
                        <m:r>
                          <a:rPr lang="en-US" altLang="ko-KR" sz="3200" i="1"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𝑥</m:t>
                        </m:r>
                      </m:e>
                      <m:sub>
                        <m:r>
                          <a:rPr lang="en-US" altLang="ko-KR" sz="3200" b="0" i="1" smtClean="0"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ko-KR" altLang="en-US" sz="3200" dirty="0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을 식별하는 것을 목표로 한다</a:t>
                </a:r>
                <a:r>
                  <a:rPr lang="en-US" altLang="ko-KR" sz="3200" dirty="0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.</a:t>
                </a:r>
              </a:p>
            </p:txBody>
          </p:sp>
        </mc:Choice>
        <mc:Fallback xmlns=""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A106AE90-0FFF-6C41-96C4-84E2DB7C6B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8924" y="3387440"/>
                <a:ext cx="22086916" cy="8973867"/>
              </a:xfrm>
              <a:prstGeom prst="rect">
                <a:avLst/>
              </a:prstGeom>
              <a:blipFill>
                <a:blip r:embed="rId4"/>
                <a:stretch>
                  <a:fillRect l="-690" t="-847" b="-847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8370" name="Picture 2">
            <a:extLst>
              <a:ext uri="{FF2B5EF4-FFF2-40B4-BE49-F238E27FC236}">
                <a16:creationId xmlns:a16="http://schemas.microsoft.com/office/drawing/2014/main" id="{B3935B61-158B-4749-AC02-7698EE543E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4998" y="-3670"/>
            <a:ext cx="9152077" cy="4398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9AC7A7E9-D929-C64F-B6DC-8B39A928F217}"/>
              </a:ext>
            </a:extLst>
          </p:cNvPr>
          <p:cNvSpPr/>
          <p:nvPr/>
        </p:nvSpPr>
        <p:spPr>
          <a:xfrm>
            <a:off x="17229191" y="3539827"/>
            <a:ext cx="325336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Image is from https://</a:t>
            </a:r>
            <a:r>
              <a:rPr lang="en" altLang="ko-Kore-KR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amitness.com</a:t>
            </a:r>
            <a:r>
              <a:rPr lang="en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/2020/03/illustrated-</a:t>
            </a:r>
            <a:r>
              <a:rPr lang="en" altLang="ko-Kore-KR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simclr</a:t>
            </a:r>
            <a:r>
              <a:rPr lang="en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/</a:t>
            </a:r>
            <a:endParaRPr lang="ko-Kore-KR" altLang="en-US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1B49B8A-8483-7F43-9BA9-19D2F601E024}"/>
              </a:ext>
            </a:extLst>
          </p:cNvPr>
          <p:cNvSpPr/>
          <p:nvPr/>
        </p:nvSpPr>
        <p:spPr>
          <a:xfrm>
            <a:off x="1524000" y="12692124"/>
            <a:ext cx="1837213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2" defTabSz="457200">
              <a:spcBef>
                <a:spcPts val="1200"/>
              </a:spcBef>
              <a:spcAft>
                <a:spcPts val="1500"/>
              </a:spcAft>
              <a:defRPr sz="4500" spc="-45">
                <a:solidFill>
                  <a:srgbClr val="53585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R" sz="20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Chen, Ting, et al. "A simple framework for contrastive learning of visual representations." International conference on machine learning. PMLR, 2020.</a:t>
            </a:r>
            <a:endParaRPr lang="ko-KR" altLang="en-US" sz="2000" dirty="0"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08721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6499854" cy="107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b="1" dirty="0"/>
              <a:t>Semi-supervised Contrastive Learning</a:t>
            </a:r>
          </a:p>
          <a:p>
            <a:pPr marL="457200" indent="-457200">
              <a:spcBef>
                <a:spcPts val="1000"/>
              </a:spcBef>
              <a:buFont typeface="Arial" panose="020B0604020202020204" pitchFamily="34" charset="0"/>
              <a:buChar char="•"/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dirty="0" err="1"/>
              <a:t>SimCLR</a:t>
            </a:r>
            <a:r>
              <a:rPr lang="en-US" altLang="ko-KR" dirty="0"/>
              <a:t> (2020)</a:t>
            </a:r>
          </a:p>
        </p:txBody>
      </p:sp>
      <p:sp>
        <p:nvSpPr>
          <p:cNvPr id="8" name="슬라이드 번호 개체 틀 4">
            <a:extLst>
              <a:ext uri="{FF2B5EF4-FFF2-40B4-BE49-F238E27FC236}">
                <a16:creationId xmlns:a16="http://schemas.microsoft.com/office/drawing/2014/main" id="{9F266784-E60F-C04C-837A-9B3815E8A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31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12" name="Shape 222">
            <a:extLst>
              <a:ext uri="{FF2B5EF4-FFF2-40B4-BE49-F238E27FC236}">
                <a16:creationId xmlns:a16="http://schemas.microsoft.com/office/drawing/2014/main" id="{F747883E-6DCE-7645-A58B-DC1222711690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14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3" name="Shape 223">
            <a:extLst>
              <a:ext uri="{FF2B5EF4-FFF2-40B4-BE49-F238E27FC236}">
                <a16:creationId xmlns:a16="http://schemas.microsoft.com/office/drawing/2014/main" id="{58EF0780-999B-1D4F-AF96-416DBA183A9C}"/>
              </a:ext>
            </a:extLst>
          </p:cNvPr>
          <p:cNvSpPr/>
          <p:nvPr/>
        </p:nvSpPr>
        <p:spPr>
          <a:xfrm>
            <a:off x="20828000" y="2200124"/>
            <a:ext cx="2540000" cy="10900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000" dirty="0">
                <a:sym typeface="SpoqaHanSans-Bold"/>
              </a:rPr>
              <a:t>Deep Metric Learning</a:t>
            </a:r>
          </a:p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" altLang="ko-Kore-KR" sz="2000" dirty="0">
              <a:sym typeface="SpoqaHanSans-Bold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A106AE90-0FFF-6C41-96C4-84E2DB7C6B04}"/>
                  </a:ext>
                </a:extLst>
              </p:cNvPr>
              <p:cNvSpPr/>
              <p:nvPr/>
            </p:nvSpPr>
            <p:spPr>
              <a:xfrm>
                <a:off x="2289953" y="3414526"/>
                <a:ext cx="19802503" cy="915898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defTabSz="457200">
                  <a:lnSpc>
                    <a:spcPct val="150000"/>
                  </a:lnSpc>
                  <a:spcBef>
                    <a:spcPts val="1200"/>
                  </a:spcBef>
                  <a:spcAft>
                    <a:spcPts val="1500"/>
                  </a:spcAft>
                  <a:defRPr sz="4500" spc="-45">
                    <a:solidFill>
                      <a:srgbClr val="53585F"/>
                    </a:solidFill>
                    <a:latin typeface="SpoqaHanSans-Bold"/>
                    <a:ea typeface="SpoqaHanSans-Bold"/>
                    <a:cs typeface="SpoqaHanSans-Bold"/>
                    <a:sym typeface="SpoqaHanSans-Bold"/>
                  </a:defRPr>
                </a:pPr>
                <a:r>
                  <a:rPr lang="ko-KR" altLang="en-US" sz="3200" b="1" dirty="0">
                    <a:latin typeface="Spoqa Han Sans Neo Bold" panose="020B0500000000000000" pitchFamily="34" charset="-128"/>
                    <a:ea typeface="Spoqa Han Sans Neo Bold" panose="020B0500000000000000" pitchFamily="34" charset="-128"/>
                  </a:rPr>
                  <a:t>목적 함수는</a:t>
                </a:r>
                <a:r>
                  <a:rPr lang="en-US" altLang="ko-KR" sz="3200" b="1" dirty="0">
                    <a:latin typeface="Spoqa Han Sans Neo Bold" panose="020B0500000000000000" pitchFamily="34" charset="-128"/>
                    <a:ea typeface="Spoqa Han Sans Neo Bold" panose="020B0500000000000000" pitchFamily="34" charset="-128"/>
                  </a:rPr>
                  <a:t>?</a:t>
                </a:r>
              </a:p>
              <a:p>
                <a:pPr marL="914342" lvl="1" indent="-457200" defTabSz="457200">
                  <a:spcBef>
                    <a:spcPts val="1200"/>
                  </a:spcBef>
                  <a:spcAft>
                    <a:spcPts val="1500"/>
                  </a:spcAft>
                  <a:buFont typeface="Arial" panose="020B0604020202020204" pitchFamily="34" charset="0"/>
                  <a:buChar char="•"/>
                  <a:defRPr sz="4500" spc="-45">
                    <a:solidFill>
                      <a:srgbClr val="53585F"/>
                    </a:solidFill>
                    <a:latin typeface="SpoqaHanSans-Bold"/>
                    <a:ea typeface="SpoqaHanSans-Bold"/>
                    <a:cs typeface="SpoqaHanSans-Bold"/>
                    <a:sym typeface="SpoqaHanSans-Bold"/>
                  </a:defRPr>
                </a:pPr>
                <a:r>
                  <a:rPr lang="en-US" altLang="ko-KR" sz="3200" dirty="0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N</a:t>
                </a:r>
                <a:r>
                  <a:rPr lang="ko-KR" altLang="en-US" sz="3200" dirty="0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개 </a:t>
                </a:r>
                <a:r>
                  <a:rPr lang="en-US" altLang="ko-KR" sz="3200" dirty="0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example</a:t>
                </a:r>
                <a:r>
                  <a:rPr lang="ko-KR" altLang="en-US" sz="3200" dirty="0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이라면</a:t>
                </a:r>
                <a:r>
                  <a:rPr lang="en-US" altLang="ko-KR" sz="3200" dirty="0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, </a:t>
                </a:r>
                <a:r>
                  <a:rPr lang="ko-KR" altLang="en-US" sz="3200" dirty="0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파생된 </a:t>
                </a:r>
                <a:r>
                  <a:rPr lang="en-US" altLang="ko-KR" sz="3200" dirty="0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augmented examples</a:t>
                </a:r>
                <a:r>
                  <a:rPr lang="ko-KR" altLang="en-US" sz="3200" dirty="0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의 쌍에 대해 각각 </a:t>
                </a:r>
                <a:r>
                  <a:rPr lang="en-US" altLang="ko-KR" sz="3200" dirty="0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N</a:t>
                </a:r>
                <a:r>
                  <a:rPr lang="ko-KR" altLang="en-US" sz="3200" dirty="0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개 씩 총</a:t>
                </a:r>
                <a:r>
                  <a:rPr lang="en-US" altLang="ko-KR" sz="3200" dirty="0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2N data points</a:t>
                </a:r>
                <a:r>
                  <a:rPr lang="ko-KR" altLang="en-US" sz="3200" dirty="0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가 생성</a:t>
                </a:r>
                <a:r>
                  <a:rPr lang="en-US" altLang="ko-KR" sz="3200" dirty="0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.</a:t>
                </a:r>
              </a:p>
              <a:p>
                <a:pPr marL="914342" lvl="1" indent="-457200" defTabSz="457200">
                  <a:spcBef>
                    <a:spcPts val="1200"/>
                  </a:spcBef>
                  <a:spcAft>
                    <a:spcPts val="1500"/>
                  </a:spcAft>
                  <a:buFont typeface="Arial" panose="020B0604020202020204" pitchFamily="34" charset="0"/>
                  <a:buChar char="•"/>
                  <a:defRPr sz="4500" spc="-45">
                    <a:solidFill>
                      <a:srgbClr val="53585F"/>
                    </a:solidFill>
                    <a:latin typeface="SpoqaHanSans-Bold"/>
                    <a:ea typeface="SpoqaHanSans-Bold"/>
                    <a:cs typeface="SpoqaHanSans-Bold"/>
                    <a:sym typeface="SpoqaHanSans-Bold"/>
                  </a:defRPr>
                </a:pPr>
                <a:r>
                  <a:rPr lang="ko-KR" altLang="en-US" sz="3200" dirty="0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나머지 </a:t>
                </a:r>
                <a:r>
                  <a:rPr lang="en-US" altLang="ko-KR" sz="3200" dirty="0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2(N-1)</a:t>
                </a:r>
                <a:r>
                  <a:rPr lang="ko-KR" altLang="en-US" sz="3200" dirty="0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을 </a:t>
                </a:r>
                <a:r>
                  <a:rPr lang="en-US" altLang="ko-KR" sz="3200" dirty="0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negative sample</a:t>
                </a:r>
                <a:r>
                  <a:rPr lang="ko-KR" altLang="en-US" sz="3200" dirty="0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로 처리</a:t>
                </a:r>
                <a:r>
                  <a:rPr lang="en-US" altLang="ko-KR" sz="3200" dirty="0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!</a:t>
                </a:r>
              </a:p>
              <a:p>
                <a:pPr marL="914342" lvl="1" indent="-457200" defTabSz="457200">
                  <a:spcBef>
                    <a:spcPts val="1200"/>
                  </a:spcBef>
                  <a:spcAft>
                    <a:spcPts val="1500"/>
                  </a:spcAft>
                  <a:buFont typeface="Arial" panose="020B0604020202020204" pitchFamily="34" charset="0"/>
                  <a:buChar char="•"/>
                  <a:defRPr sz="4500" spc="-45">
                    <a:solidFill>
                      <a:srgbClr val="53585F"/>
                    </a:solidFill>
                    <a:latin typeface="SpoqaHanSans-Bold"/>
                    <a:ea typeface="SpoqaHanSans-Bold"/>
                    <a:cs typeface="SpoqaHanSans-Bold"/>
                    <a:sym typeface="SpoqaHanSans-Bold"/>
                  </a:defRPr>
                </a:pPr>
                <a:r>
                  <a:rPr lang="en-US" altLang="ko-KR" sz="3200" dirty="0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Pairwise similarity(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3200" i="1"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sSubPr>
                      <m:e>
                        <m:r>
                          <a:rPr lang="en-US" altLang="ko-KR" sz="3200" i="1"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𝑠</m:t>
                        </m:r>
                      </m:e>
                      <m:sub>
                        <m:r>
                          <a:rPr lang="en-US" altLang="ko-KR" sz="3200" i="1"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𝑖</m:t>
                        </m:r>
                        <m:r>
                          <a:rPr lang="en-US" altLang="ko-KR" sz="3200" i="1"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,</m:t>
                        </m:r>
                        <m:r>
                          <a:rPr lang="en-US" altLang="ko-KR" sz="3200" i="1"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ko-KR" sz="3200" dirty="0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)</a:t>
                </a:r>
                <a:r>
                  <a:rPr lang="ko-KR" altLang="en-US" sz="3200" dirty="0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를 모든 </a:t>
                </a:r>
                <a14:m>
                  <m:oMath xmlns:m="http://schemas.openxmlformats.org/officeDocument/2006/math">
                    <m:r>
                      <a:rPr lang="en-US" altLang="ko-KR" sz="3200" b="0" i="1" smtClean="0"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𝑖</m:t>
                    </m:r>
                    <m:r>
                      <a:rPr lang="en-US" altLang="ko-KR" sz="3200" b="0" i="1" smtClean="0"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, </m:t>
                    </m:r>
                    <m:r>
                      <a:rPr lang="en-US" altLang="ko-KR" sz="3200" b="0" i="1" smtClean="0"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𝑗</m:t>
                    </m:r>
                    <m:r>
                      <a:rPr lang="en-US" altLang="ko-KR" sz="3200" b="0" i="1" smtClean="0"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∈{1…, 2</m:t>
                    </m:r>
                    <m:r>
                      <a:rPr lang="en-US" altLang="ko-KR" sz="3200" b="0" i="1" smtClean="0"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𝑁</m:t>
                    </m:r>
                    <m:r>
                      <a:rPr lang="en-US" altLang="ko-KR" sz="3200" b="0" i="1" smtClean="0"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}</m:t>
                    </m:r>
                  </m:oMath>
                </a14:m>
                <a:r>
                  <a:rPr lang="ko-KR" altLang="en-US" sz="3200" dirty="0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에 대해 계산 </a:t>
                </a:r>
                <a:r>
                  <a:rPr lang="en-US" altLang="ko-KR" sz="3200" dirty="0"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 </a:t>
                </a:r>
                <a:r>
                  <a:rPr lang="ko-KR" altLang="en-US" sz="3200" dirty="0"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논문에서는 </a:t>
                </a:r>
                <a:r>
                  <a:rPr lang="en-US" altLang="ko-KR" sz="3200" dirty="0"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cosine similarity</a:t>
                </a:r>
                <a:r>
                  <a:rPr lang="ko-KR" altLang="en-US" sz="3200" dirty="0"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로 계산</a:t>
                </a:r>
                <a:r>
                  <a:rPr lang="en-US" altLang="ko-KR" sz="3200" dirty="0"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.</a:t>
                </a:r>
                <a:endParaRPr lang="en-US" altLang="ko-KR" sz="3200" dirty="0"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 lvl="2" defTabSz="457200">
                  <a:spcBef>
                    <a:spcPts val="1200"/>
                  </a:spcBef>
                  <a:spcAft>
                    <a:spcPts val="1500"/>
                  </a:spcAft>
                  <a:defRPr sz="4500" spc="-45">
                    <a:solidFill>
                      <a:srgbClr val="53585F"/>
                    </a:solidFill>
                    <a:latin typeface="SpoqaHanSans-Bold"/>
                    <a:ea typeface="SpoqaHanSans-Bold"/>
                    <a:cs typeface="SpoqaHanSans-Bold"/>
                    <a:sym typeface="SpoqaHanSans-Bold"/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3200" b="0" i="1" smtClean="0"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𝑠</m:t>
                          </m:r>
                        </m:e>
                        <m:sub>
                          <m:r>
                            <a:rPr lang="en-US" altLang="ko-KR" sz="3200" b="0" i="1" smtClean="0"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𝑖</m:t>
                          </m:r>
                          <m:r>
                            <a:rPr lang="en-US" altLang="ko-KR" sz="3200" b="0" i="1" smtClean="0"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,</m:t>
                          </m:r>
                          <m:r>
                            <a:rPr lang="en-US" altLang="ko-KR" sz="3200" b="0" i="1" smtClean="0"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𝑗</m:t>
                          </m:r>
                        </m:sub>
                      </m:sSub>
                      <m:r>
                        <a:rPr lang="en-US" altLang="ko-KR" sz="3200" b="0" i="1" smtClean="0"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=</m:t>
                      </m:r>
                      <m:f>
                        <m:fPr>
                          <m:ctrlPr>
                            <a:rPr lang="en-US" altLang="ko-KR" sz="3200" b="0" i="1" smtClean="0"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altLang="ko-KR" sz="3200" b="0" i="1" smtClean="0"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sSubSupPr>
                            <m:e>
                              <m:r>
                                <a:rPr lang="en-US" altLang="ko-KR" sz="3200" b="0" i="1" smtClean="0"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ko-KR" sz="3200" b="0" i="1" smtClean="0"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ko-KR" sz="3200" b="0" i="1" smtClean="0"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𝑇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altLang="ko-KR" sz="3200" b="0" i="1" smtClean="0"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sSubPr>
                            <m:e>
                              <m:r>
                                <a:rPr lang="en-US" altLang="ko-KR" sz="3200" b="0" i="1" smtClean="0"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ko-KR" sz="3200" b="0" i="1" smtClean="0"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r>
                            <a:rPr lang="en-US" altLang="ko-KR" sz="3200" b="0" i="1" smtClean="0"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𝜏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altLang="ko-KR" sz="3200" b="0" i="1" smtClean="0"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ko-KR" sz="3200" b="0" i="1" smtClean="0"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3200" b="0" i="1" smtClean="0"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3200" b="0" i="1" smtClean="0"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altLang="ko-KR" sz="3200" b="0" i="1" smtClean="0"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  <m:d>
                            <m:dPr>
                              <m:begChr m:val="|"/>
                              <m:endChr m:val="|"/>
                              <m:ctrlPr>
                                <a:rPr lang="en-US" altLang="ko-KR" sz="3200" b="0" i="1" smtClean="0"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ko-KR" sz="3200" b="0" i="1" smtClean="0"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3200" b="0" i="1" smtClean="0"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3200" b="0" i="1" smtClean="0"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altLang="ko-KR" sz="3200" b="0" i="1" smtClean="0"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den>
                      </m:f>
                    </m:oMath>
                  </m:oMathPara>
                </a14:m>
                <a:endParaRPr lang="en-US" altLang="ko-KR" sz="3200" dirty="0"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 marL="914342" lvl="1" indent="-457200" defTabSz="457200">
                  <a:spcBef>
                    <a:spcPts val="1200"/>
                  </a:spcBef>
                  <a:spcAft>
                    <a:spcPts val="1500"/>
                  </a:spcAft>
                  <a:buFont typeface="Arial" panose="020B0604020202020204" pitchFamily="34" charset="0"/>
                  <a:buChar char="•"/>
                  <a:defRPr sz="4500" spc="-45">
                    <a:solidFill>
                      <a:srgbClr val="53585F"/>
                    </a:solidFill>
                    <a:latin typeface="SpoqaHanSans-Bold"/>
                    <a:ea typeface="SpoqaHanSans-Bold"/>
                    <a:cs typeface="SpoqaHanSans-Bold"/>
                    <a:sym typeface="SpoqaHanSans-Bold"/>
                  </a:defRPr>
                </a:pPr>
                <a:r>
                  <a:rPr lang="en-US" altLang="ko-KR" sz="3200" dirty="0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Loss function(</a:t>
                </a:r>
                <a14:m>
                  <m:oMath xmlns:m="http://schemas.openxmlformats.org/officeDocument/2006/math">
                    <m:r>
                      <a:rPr lang="en-US" altLang="ko-KR" sz="3200" i="1" smtClean="0"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𝑙</m:t>
                    </m:r>
                    <m:r>
                      <a:rPr lang="en-US" altLang="ko-KR" sz="3200" b="0" i="1" smtClean="0"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(</m:t>
                    </m:r>
                    <m:r>
                      <a:rPr lang="en-US" altLang="ko-KR" sz="3200" b="0" i="1" smtClean="0"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𝑖</m:t>
                    </m:r>
                    <m:r>
                      <a:rPr lang="en-US" altLang="ko-KR" sz="3200" b="0" i="1" smtClean="0"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, </m:t>
                    </m:r>
                    <m:r>
                      <a:rPr lang="en-US" altLang="ko-KR" sz="3200" b="0" i="1" smtClean="0"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𝑗</m:t>
                    </m:r>
                    <m:r>
                      <a:rPr lang="en-US" altLang="ko-KR" sz="3200" b="0" i="1" smtClean="0"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)</m:t>
                    </m:r>
                  </m:oMath>
                </a14:m>
                <a:r>
                  <a:rPr lang="en-US" altLang="ko-KR" sz="3200" dirty="0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): NT-</a:t>
                </a:r>
                <a:r>
                  <a:rPr lang="en-US" altLang="ko-KR" sz="3200" dirty="0" err="1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Xent</a:t>
                </a:r>
                <a:r>
                  <a:rPr lang="en-US" altLang="ko-KR" sz="3200" dirty="0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(normalized temperature-scaled cross entropy loss) </a:t>
                </a:r>
                <a:br>
                  <a:rPr lang="en-US" altLang="ko-KR" sz="3200" dirty="0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</a:br>
                <a:r>
                  <a:rPr lang="en-US" altLang="ko-KR" sz="3200" dirty="0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	(a.k.a. </a:t>
                </a:r>
                <a:r>
                  <a:rPr lang="en-US" altLang="ko-KR" sz="3200" dirty="0" err="1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SimCLR</a:t>
                </a:r>
                <a:r>
                  <a:rPr lang="en-US" altLang="ko-KR" sz="3200" dirty="0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loss) </a:t>
                </a:r>
                <a:r>
                  <a:rPr lang="ko-KR" altLang="en-US" sz="3200" dirty="0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모든 </a:t>
                </a:r>
                <a:r>
                  <a:rPr lang="en-US" altLang="ko-KR" sz="3200" dirty="0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pair</a:t>
                </a:r>
                <a:r>
                  <a:rPr lang="ko-KR" altLang="en-US" sz="3200" dirty="0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에 대해 계산된다</a:t>
                </a:r>
                <a:r>
                  <a:rPr lang="en-US" altLang="ko-KR" sz="3200" dirty="0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!  </a:t>
                </a:r>
                <a:r>
                  <a:rPr lang="ko-KR" altLang="en-US" sz="3200" dirty="0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즉</a:t>
                </a:r>
                <a:r>
                  <a:rPr lang="en-US" altLang="ko-KR" sz="3200" dirty="0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, </a:t>
                </a:r>
                <a:r>
                  <a:rPr lang="ko-KR" altLang="en-US" sz="3200" dirty="0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아래와 같다</a:t>
                </a:r>
                <a:r>
                  <a:rPr lang="en-US" altLang="ko-KR" sz="3200" dirty="0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.</a:t>
                </a:r>
              </a:p>
              <a:p>
                <a:pPr lvl="1" defTabSz="457200">
                  <a:spcBef>
                    <a:spcPts val="1200"/>
                  </a:spcBef>
                  <a:spcAft>
                    <a:spcPts val="1500"/>
                  </a:spcAft>
                  <a:defRPr sz="4500" spc="-45">
                    <a:solidFill>
                      <a:srgbClr val="53585F"/>
                    </a:solidFill>
                    <a:latin typeface="SpoqaHanSans-Bold"/>
                    <a:ea typeface="SpoqaHanSans-Bold"/>
                    <a:cs typeface="SpoqaHanSans-Bold"/>
                    <a:sym typeface="SpoqaHanSans-Bold"/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𝐿</m:t>
                      </m:r>
                      <m:r>
                        <a:rPr lang="en-US" altLang="ko-KR" sz="3200" b="0" i="1" smtClean="0"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=</m:t>
                      </m:r>
                      <m:f>
                        <m:fPr>
                          <m:ctrlPr>
                            <a:rPr lang="en-US" altLang="ko-KR" sz="3200" b="0" i="1" smtClean="0"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fPr>
                        <m:num>
                          <m:r>
                            <a:rPr lang="en-US" altLang="ko-KR" sz="3200" b="0" i="1" smtClean="0"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3200" b="0" i="1" smtClean="0"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2</m:t>
                          </m:r>
                          <m:r>
                            <a:rPr lang="en-US" altLang="ko-KR" sz="3200" b="0" i="1" smtClean="0"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ko-KR" sz="3200" b="0" i="1" smtClean="0"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naryPr>
                        <m:sub>
                          <m:r>
                            <a:rPr lang="en-US" altLang="ko-KR" sz="3200" b="0" i="1" smtClean="0"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𝑘</m:t>
                          </m:r>
                          <m:r>
                            <a:rPr lang="en-US" altLang="ko-KR" sz="3200" b="0" i="1" smtClean="0"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3200" b="0" i="1" smtClean="0"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𝑁</m:t>
                          </m:r>
                        </m:sup>
                        <m:e>
                          <m:r>
                            <a:rPr lang="en-US" altLang="ko-KR" sz="3200" b="0" i="1" smtClean="0"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[</m:t>
                          </m:r>
                          <m:r>
                            <a:rPr lang="en-US" altLang="ko-KR" sz="3200" b="0" i="1" smtClean="0"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𝑙</m:t>
                          </m:r>
                          <m:d>
                            <m:dPr>
                              <m:ctrlPr>
                                <a:rPr lang="en-US" altLang="ko-KR" sz="3200" b="0" i="1" smtClean="0"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dPr>
                            <m:e>
                              <m:r>
                                <a:rPr lang="en-US" altLang="ko-KR" sz="3200" b="0" i="1" smtClean="0"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2</m:t>
                              </m:r>
                              <m:r>
                                <a:rPr lang="en-US" altLang="ko-KR" sz="3200" b="0" i="1" smtClean="0"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𝑘</m:t>
                              </m:r>
                              <m:r>
                                <a:rPr lang="en-US" altLang="ko-KR" sz="3200" b="0" i="1" smtClean="0"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−1, 2</m:t>
                              </m:r>
                              <m:r>
                                <a:rPr lang="en-US" altLang="ko-KR" sz="3200" b="0" i="1" smtClean="0"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𝑘</m:t>
                              </m:r>
                            </m:e>
                          </m:d>
                          <m:r>
                            <a:rPr lang="en-US" altLang="ko-KR" sz="3200" b="0" i="1" smtClean="0"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+</m:t>
                          </m:r>
                          <m:r>
                            <a:rPr lang="en-US" altLang="ko-KR" sz="3200" b="0" i="1" smtClean="0"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𝑙</m:t>
                          </m:r>
                          <m:r>
                            <a:rPr lang="en-US" altLang="ko-KR" sz="3200" b="0" i="1" smtClean="0"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(2</m:t>
                          </m:r>
                          <m:r>
                            <a:rPr lang="en-US" altLang="ko-KR" sz="3200" b="0" i="1" smtClean="0"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𝑘</m:t>
                          </m:r>
                          <m:r>
                            <a:rPr lang="en-US" altLang="ko-KR" sz="3200" b="0" i="1" smtClean="0"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, 2</m:t>
                          </m:r>
                          <m:r>
                            <a:rPr lang="en-US" altLang="ko-KR" sz="3200" b="0" i="1" smtClean="0"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𝑘</m:t>
                          </m:r>
                          <m:r>
                            <a:rPr lang="en-US" altLang="ko-KR" sz="3200" b="0" i="1" smtClean="0"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−1)]</m:t>
                          </m:r>
                        </m:e>
                      </m:nary>
                    </m:oMath>
                    <m:oMath xmlns:m="http://schemas.openxmlformats.org/officeDocument/2006/math">
                      <m:r>
                        <a:rPr lang="en-US" altLang="ko-KR" sz="3200" b="0" i="1" smtClean="0"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𝑙</m:t>
                      </m:r>
                      <m:d>
                        <m:dPr>
                          <m:ctrlPr>
                            <a:rPr lang="en-US" altLang="ko-KR" sz="3200" b="0" i="1" smtClean="0"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dPr>
                        <m:e>
                          <m:r>
                            <a:rPr lang="en-US" altLang="ko-KR" sz="3200" b="0" i="1" smtClean="0"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𝑖</m:t>
                          </m:r>
                          <m:r>
                            <a:rPr lang="en-US" altLang="ko-KR" sz="3200" b="0" i="1" smtClean="0"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, </m:t>
                          </m:r>
                          <m:r>
                            <a:rPr lang="en-US" altLang="ko-KR" sz="3200" b="0" i="1" smtClean="0"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𝑗</m:t>
                          </m:r>
                        </m:e>
                      </m:d>
                      <m:r>
                        <a:rPr lang="en-US" altLang="ko-KR" sz="3200" b="0" i="1" smtClean="0"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=−</m:t>
                      </m:r>
                      <m:func>
                        <m:funcPr>
                          <m:ctrlPr>
                            <a:rPr lang="en-US" altLang="ko-KR" sz="3200" b="0" i="1" smtClean="0"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3200" b="0" i="0" smtClean="0">
                              <a:latin typeface="Cambria Math" panose="02040503050406030204" pitchFamily="18" charset="0"/>
                              <a:ea typeface="Spoqa Han Sans Neo" panose="020B0500000000000000" pitchFamily="34" charset="-128"/>
                            </a:rPr>
                            <m:t>log</m:t>
                          </m:r>
                        </m:fName>
                        <m:e>
                          <m:f>
                            <m:fPr>
                              <m:ctrlPr>
                                <a:rPr lang="en-US" altLang="ko-KR" sz="3200" b="0" i="1" smtClean="0"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altLang="ko-KR" sz="3200" b="0" i="0" smtClean="0">
                                  <a:latin typeface="Cambria Math" panose="02040503050406030204" pitchFamily="18" charset="0"/>
                                  <a:ea typeface="Spoqa Han Sans Neo" panose="020B0500000000000000" pitchFamily="34" charset="-128"/>
                                </a:rPr>
                                <m:t>exp</m:t>
                              </m:r>
                              <m:r>
                                <a:rPr lang="en-US" altLang="ko-KR" sz="3200" b="0" i="1" smtClean="0"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lang="en-US" altLang="ko-KR" sz="3200" b="0" i="1" smtClean="0"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3200" b="0" i="1" smtClean="0"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altLang="ko-KR" sz="3200" b="0" i="1" smtClean="0"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𝑖</m:t>
                                  </m:r>
                                  <m:r>
                                    <a:rPr lang="en-US" altLang="ko-KR" sz="3200" b="0" i="1" smtClean="0"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, </m:t>
                                  </m:r>
                                  <m:r>
                                    <a:rPr lang="en-US" altLang="ko-KR" sz="3200" b="0" i="1" smtClean="0"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altLang="ko-KR" sz="3200" b="0" i="1" smtClean="0"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)</m:t>
                              </m:r>
                            </m:num>
                            <m:den>
                              <m:nary>
                                <m:naryPr>
                                  <m:chr m:val="∑"/>
                                  <m:ctrlPr>
                                    <a:rPr lang="en-US" altLang="ko-KR" sz="3200" b="0" i="1" smtClean="0"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</m:ctrlPr>
                                </m:naryPr>
                                <m:sub>
                                  <m:r>
                                    <a:rPr lang="en-US" altLang="ko-KR" sz="3200" b="0" i="1" smtClean="0"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𝑘</m:t>
                                  </m:r>
                                  <m:r>
                                    <a:rPr lang="en-US" altLang="ko-KR" sz="3200" b="0" i="1" smtClean="0"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altLang="ko-KR" sz="3200" b="0" i="1" smtClean="0"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2</m:t>
                                  </m:r>
                                  <m:r>
                                    <a:rPr lang="en-US" altLang="ko-KR" sz="3200" b="0" i="1" smtClean="0"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𝑁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altLang="ko-KR" sz="3200" b="0" i="1" smtClean="0"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3200" b="0" i="1" smtClean="0"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  <m:t>1</m:t>
                                      </m:r>
                                    </m:e>
                                    <m:sub>
                                      <m:r>
                                        <a:rPr lang="en-US" altLang="ko-KR" sz="3200" b="0" i="1" smtClean="0"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  <m:t>[</m:t>
                                      </m:r>
                                      <m:r>
                                        <a:rPr lang="en-US" altLang="ko-KR" sz="3200" b="0" i="1" smtClean="0"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  <m:t>𝑘</m:t>
                                      </m:r>
                                      <m:r>
                                        <a:rPr lang="en-US" altLang="ko-KR" sz="3200" b="0" i="1" smtClean="0"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  <m:t>≠</m:t>
                                      </m:r>
                                      <m:r>
                                        <a:rPr lang="en-US" altLang="ko-KR" sz="3200" b="0" i="1" smtClean="0"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  <m:t>𝑖</m:t>
                                      </m:r>
                                      <m:r>
                                        <a:rPr lang="en-US" altLang="ko-KR" sz="3200" b="0" i="1" smtClean="0"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  <m:t>]</m:t>
                                      </m:r>
                                    </m:sub>
                                  </m:sSub>
                                  <m:func>
                                    <m:funcPr>
                                      <m:ctrlPr>
                                        <a:rPr lang="en-US" altLang="ko-KR" sz="3200" b="0" i="1" smtClean="0"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3200" b="0" i="0" smtClean="0">
                                          <a:latin typeface="Cambria Math" panose="02040503050406030204" pitchFamily="18" charset="0"/>
                                          <a:ea typeface="Spoqa Han Sans Neo" panose="020B0500000000000000" pitchFamily="34" charset="-128"/>
                                        </a:rPr>
                                        <m:t>exp</m:t>
                                      </m:r>
                                    </m:fName>
                                    <m:e>
                                      <m:r>
                                        <a:rPr lang="en-US" altLang="ko-KR" sz="3200" b="0" i="1" smtClean="0"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US" altLang="ko-KR" sz="3200" b="0" i="1" smtClean="0"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3200" b="0" i="1" smtClean="0"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3200" b="0" i="1" smtClean="0"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</a:rPr>
                                            <m:t>𝑖</m:t>
                                          </m:r>
                                          <m:r>
                                            <a:rPr lang="en-US" altLang="ko-KR" sz="3200" b="0" i="1" smtClean="0"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</a:rPr>
                                            <m:t>, </m:t>
                                          </m:r>
                                          <m:r>
                                            <a:rPr lang="en-US" altLang="ko-KR" sz="3200" b="0" i="1" smtClean="0"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  <m:r>
                                        <a:rPr lang="en-US" altLang="ko-KR" sz="3200" b="0" i="1" smtClean="0"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  <m:t>)</m:t>
                                      </m:r>
                                    </m:e>
                                  </m:func>
                                </m:e>
                              </m:nary>
                            </m:den>
                          </m:f>
                        </m:e>
                      </m:func>
                    </m:oMath>
                  </m:oMathPara>
                </a14:m>
                <a:endParaRPr lang="en-US" altLang="ko-KR" sz="3200" dirty="0"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</p:txBody>
          </p:sp>
        </mc:Choice>
        <mc:Fallback xmlns=""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A106AE90-0FFF-6C41-96C4-84E2DB7C6B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9953" y="3414526"/>
                <a:ext cx="19802503" cy="9158982"/>
              </a:xfrm>
              <a:prstGeom prst="rect">
                <a:avLst/>
              </a:prstGeom>
              <a:blipFill>
                <a:blip r:embed="rId4"/>
                <a:stretch>
                  <a:fillRect l="-769" b="-1120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직사각형 2">
            <a:extLst>
              <a:ext uri="{FF2B5EF4-FFF2-40B4-BE49-F238E27FC236}">
                <a16:creationId xmlns:a16="http://schemas.microsoft.com/office/drawing/2014/main" id="{41B49B8A-8483-7F43-9BA9-19D2F601E024}"/>
              </a:ext>
            </a:extLst>
          </p:cNvPr>
          <p:cNvSpPr/>
          <p:nvPr/>
        </p:nvSpPr>
        <p:spPr>
          <a:xfrm>
            <a:off x="1524000" y="12692124"/>
            <a:ext cx="1837213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2" defTabSz="457200">
              <a:spcBef>
                <a:spcPts val="1200"/>
              </a:spcBef>
              <a:spcAft>
                <a:spcPts val="1500"/>
              </a:spcAft>
              <a:defRPr sz="4500" spc="-45">
                <a:solidFill>
                  <a:srgbClr val="53585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R" sz="20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Chen, Ting, et al. "A simple framework for contrastive learning of visual representations." International conference on machine learning. PMLR, 2020.</a:t>
            </a:r>
            <a:endParaRPr lang="ko-KR" altLang="en-US" sz="2000" dirty="0"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996604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6499854" cy="107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b="1" dirty="0"/>
              <a:t>Semi-supervised Contrastive Learning</a:t>
            </a:r>
          </a:p>
          <a:p>
            <a:pPr marL="457200" indent="-457200">
              <a:spcBef>
                <a:spcPts val="1000"/>
              </a:spcBef>
              <a:buFont typeface="Arial" panose="020B0604020202020204" pitchFamily="34" charset="0"/>
              <a:buChar char="•"/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dirty="0" err="1"/>
              <a:t>SimCLR</a:t>
            </a:r>
            <a:r>
              <a:rPr lang="en-US" altLang="ko-KR" dirty="0"/>
              <a:t> (2020)</a:t>
            </a:r>
          </a:p>
        </p:txBody>
      </p:sp>
      <p:sp>
        <p:nvSpPr>
          <p:cNvPr id="8" name="슬라이드 번호 개체 틀 4">
            <a:extLst>
              <a:ext uri="{FF2B5EF4-FFF2-40B4-BE49-F238E27FC236}">
                <a16:creationId xmlns:a16="http://schemas.microsoft.com/office/drawing/2014/main" id="{9F266784-E60F-C04C-837A-9B3815E8A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32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12" name="Shape 222">
            <a:extLst>
              <a:ext uri="{FF2B5EF4-FFF2-40B4-BE49-F238E27FC236}">
                <a16:creationId xmlns:a16="http://schemas.microsoft.com/office/drawing/2014/main" id="{F747883E-6DCE-7645-A58B-DC1222711690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14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3" name="Shape 223">
            <a:extLst>
              <a:ext uri="{FF2B5EF4-FFF2-40B4-BE49-F238E27FC236}">
                <a16:creationId xmlns:a16="http://schemas.microsoft.com/office/drawing/2014/main" id="{58EF0780-999B-1D4F-AF96-416DBA183A9C}"/>
              </a:ext>
            </a:extLst>
          </p:cNvPr>
          <p:cNvSpPr/>
          <p:nvPr/>
        </p:nvSpPr>
        <p:spPr>
          <a:xfrm>
            <a:off x="20828000" y="2200124"/>
            <a:ext cx="2540000" cy="10900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000" dirty="0">
                <a:sym typeface="SpoqaHanSans-Bold"/>
              </a:rPr>
              <a:t>Deep Metric Learning</a:t>
            </a:r>
          </a:p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" altLang="ko-Kore-KR" sz="2000" dirty="0">
              <a:sym typeface="SpoqaHanSans-Bold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1B49B8A-8483-7F43-9BA9-19D2F601E024}"/>
              </a:ext>
            </a:extLst>
          </p:cNvPr>
          <p:cNvSpPr/>
          <p:nvPr/>
        </p:nvSpPr>
        <p:spPr>
          <a:xfrm>
            <a:off x="1524000" y="12692124"/>
            <a:ext cx="1837213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2" defTabSz="457200">
              <a:spcBef>
                <a:spcPts val="1200"/>
              </a:spcBef>
              <a:spcAft>
                <a:spcPts val="1500"/>
              </a:spcAft>
              <a:defRPr sz="4500" spc="-45">
                <a:solidFill>
                  <a:srgbClr val="53585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R" sz="20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Chen, Ting, et al. "A simple framework for contrastive learning of visual representations." International conference on machine learning. PMLR, 2020.</a:t>
            </a:r>
            <a:endParaRPr lang="ko-KR" altLang="en-US" sz="2000" dirty="0"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  <p:pic>
        <p:nvPicPr>
          <p:cNvPr id="60418" name="Picture 2" descr="image">
            <a:extLst>
              <a:ext uri="{FF2B5EF4-FFF2-40B4-BE49-F238E27FC236}">
                <a16:creationId xmlns:a16="http://schemas.microsoft.com/office/drawing/2014/main" id="{88DA6C36-CAE8-CB43-ACCB-A0A4B46F1F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6326" y="2950032"/>
            <a:ext cx="8402554" cy="9742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420" name="Picture 4" descr="image">
            <a:extLst>
              <a:ext uri="{FF2B5EF4-FFF2-40B4-BE49-F238E27FC236}">
                <a16:creationId xmlns:a16="http://schemas.microsoft.com/office/drawing/2014/main" id="{590492CD-1330-4440-B89F-1851FA0BCD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1206" y="2950032"/>
            <a:ext cx="9318897" cy="6880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87736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6499854" cy="107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b="1" dirty="0"/>
              <a:t>Semi-supervised Contrastive Learning</a:t>
            </a:r>
          </a:p>
          <a:p>
            <a:pPr marL="457200" indent="-457200">
              <a:spcBef>
                <a:spcPts val="1000"/>
              </a:spcBef>
              <a:buFont typeface="Arial" panose="020B0604020202020204" pitchFamily="34" charset="0"/>
              <a:buChar char="•"/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dirty="0" err="1"/>
              <a:t>SimCLR</a:t>
            </a:r>
            <a:r>
              <a:rPr lang="en-US" altLang="ko-KR" dirty="0"/>
              <a:t> (2020)</a:t>
            </a:r>
          </a:p>
        </p:txBody>
      </p:sp>
      <p:sp>
        <p:nvSpPr>
          <p:cNvPr id="8" name="슬라이드 번호 개체 틀 4">
            <a:extLst>
              <a:ext uri="{FF2B5EF4-FFF2-40B4-BE49-F238E27FC236}">
                <a16:creationId xmlns:a16="http://schemas.microsoft.com/office/drawing/2014/main" id="{9F266784-E60F-C04C-837A-9B3815E8A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33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12" name="Shape 222">
            <a:extLst>
              <a:ext uri="{FF2B5EF4-FFF2-40B4-BE49-F238E27FC236}">
                <a16:creationId xmlns:a16="http://schemas.microsoft.com/office/drawing/2014/main" id="{F747883E-6DCE-7645-A58B-DC1222711690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14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3" name="Shape 223">
            <a:extLst>
              <a:ext uri="{FF2B5EF4-FFF2-40B4-BE49-F238E27FC236}">
                <a16:creationId xmlns:a16="http://schemas.microsoft.com/office/drawing/2014/main" id="{58EF0780-999B-1D4F-AF96-416DBA183A9C}"/>
              </a:ext>
            </a:extLst>
          </p:cNvPr>
          <p:cNvSpPr/>
          <p:nvPr/>
        </p:nvSpPr>
        <p:spPr>
          <a:xfrm>
            <a:off x="20828000" y="2200124"/>
            <a:ext cx="2540000" cy="10900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000" dirty="0">
                <a:sym typeface="SpoqaHanSans-Bold"/>
              </a:rPr>
              <a:t>Deep Metric Learning</a:t>
            </a:r>
          </a:p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" altLang="ko-Kore-KR" sz="2000" dirty="0">
              <a:sym typeface="SpoqaHanSans-Bold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1B49B8A-8483-7F43-9BA9-19D2F601E024}"/>
              </a:ext>
            </a:extLst>
          </p:cNvPr>
          <p:cNvSpPr/>
          <p:nvPr/>
        </p:nvSpPr>
        <p:spPr>
          <a:xfrm>
            <a:off x="1524000" y="12692124"/>
            <a:ext cx="1837213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2" defTabSz="457200">
              <a:spcBef>
                <a:spcPts val="1200"/>
              </a:spcBef>
              <a:spcAft>
                <a:spcPts val="1500"/>
              </a:spcAft>
              <a:defRPr sz="4500" spc="-45">
                <a:solidFill>
                  <a:srgbClr val="53585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R" sz="20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Chen, Ting, et al. "A simple framework for contrastive learning of visual representations." International conference on machine learning. PMLR, 2020.</a:t>
            </a:r>
            <a:endParaRPr lang="ko-KR" altLang="en-US" sz="2000" dirty="0"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5B6E29E-E283-F745-B259-3BFA1D37B5A3}"/>
              </a:ext>
            </a:extLst>
          </p:cNvPr>
          <p:cNvSpPr/>
          <p:nvPr/>
        </p:nvSpPr>
        <p:spPr>
          <a:xfrm>
            <a:off x="1737360" y="4091082"/>
            <a:ext cx="16499854" cy="83977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342" lvl="1" indent="-457200" defTabSz="457200">
              <a:lnSpc>
                <a:spcPct val="150000"/>
              </a:lnSpc>
              <a:spcBef>
                <a:spcPts val="1200"/>
              </a:spcBef>
              <a:spcAft>
                <a:spcPts val="1500"/>
              </a:spcAft>
              <a:buFont typeface="Arial" panose="020B0604020202020204" pitchFamily="34" charset="0"/>
              <a:buChar char="•"/>
              <a:defRPr sz="4500" spc="-45">
                <a:solidFill>
                  <a:srgbClr val="53585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32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Data augmentation</a:t>
            </a:r>
            <a:r>
              <a:rPr lang="ko-KR" altLang="en-US" sz="32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을 </a:t>
            </a:r>
            <a:r>
              <a:rPr lang="en-US" altLang="ko-KR" sz="32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contrastive learning</a:t>
            </a:r>
            <a:r>
              <a:rPr lang="ko-KR" altLang="en-US" sz="32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에 적극적으로 이용 </a:t>
            </a:r>
            <a:br>
              <a:rPr lang="en-US" altLang="ko-KR" sz="32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</a:br>
            <a:r>
              <a:rPr lang="en-US" altLang="ko-KR" sz="32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 data augmentation </a:t>
            </a:r>
            <a:r>
              <a:rPr lang="ko-KR" altLang="en-US" sz="32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조합이 성능에 영향을 크게 미친다</a:t>
            </a:r>
            <a:r>
              <a:rPr lang="en-US" altLang="ko-KR" sz="32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! </a:t>
            </a:r>
          </a:p>
          <a:p>
            <a:pPr marL="914342" lvl="1" indent="-457200" defTabSz="457200">
              <a:lnSpc>
                <a:spcPct val="150000"/>
              </a:lnSpc>
              <a:spcBef>
                <a:spcPts val="1200"/>
              </a:spcBef>
              <a:spcAft>
                <a:spcPts val="1500"/>
              </a:spcAft>
              <a:buFont typeface="Arial" panose="020B0604020202020204" pitchFamily="34" charset="0"/>
              <a:buChar char="•"/>
              <a:defRPr sz="4500" spc="-45">
                <a:solidFill>
                  <a:srgbClr val="53585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" altLang="ko-Kore-KR" sz="32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pPr marL="914342" lvl="1" indent="-457200" defTabSz="457200">
              <a:lnSpc>
                <a:spcPct val="150000"/>
              </a:lnSpc>
              <a:spcBef>
                <a:spcPts val="1200"/>
              </a:spcBef>
              <a:spcAft>
                <a:spcPts val="1500"/>
              </a:spcAft>
              <a:buFont typeface="Arial" panose="020B0604020202020204" pitchFamily="34" charset="0"/>
              <a:buChar char="•"/>
              <a:defRPr sz="4500" spc="-45">
                <a:solidFill>
                  <a:srgbClr val="53585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Contrastive task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에서 </a:t>
            </a:r>
            <a:r>
              <a:rPr lang="en" altLang="ko-Kore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positive pairs</a:t>
            </a:r>
            <a:r>
              <a:rPr lang="ko-KR" altLang="en-US" sz="3200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를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완벽하게 찾아내는 모델이더라도</a:t>
            </a:r>
            <a:b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</a:b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</a:t>
            </a:r>
            <a:r>
              <a:rPr lang="en" altLang="ko-Kore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single transformation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은 좋은 </a:t>
            </a:r>
            <a:r>
              <a:rPr lang="en" altLang="ko-Kore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representation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을 만들지 못한다</a:t>
            </a: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.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</a:t>
            </a:r>
            <a:endParaRPr lang="en-US" altLang="ko-KR" sz="32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pPr marL="914342" lvl="1" indent="-457200" defTabSz="457200">
              <a:lnSpc>
                <a:spcPct val="150000"/>
              </a:lnSpc>
              <a:spcBef>
                <a:spcPts val="1200"/>
              </a:spcBef>
              <a:spcAft>
                <a:spcPts val="1500"/>
              </a:spcAft>
              <a:buFont typeface="Arial" panose="020B0604020202020204" pitchFamily="34" charset="0"/>
              <a:buChar char="•"/>
              <a:defRPr sz="4500" spc="-45">
                <a:solidFill>
                  <a:srgbClr val="53585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-US" altLang="ko-KR" sz="32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pPr marL="914342" lvl="1" indent="-457200" defTabSz="457200">
              <a:lnSpc>
                <a:spcPct val="150000"/>
              </a:lnSpc>
              <a:spcBef>
                <a:spcPts val="1200"/>
              </a:spcBef>
              <a:spcAft>
                <a:spcPts val="1500"/>
              </a:spcAft>
              <a:buFont typeface="Arial" panose="020B0604020202020204" pitchFamily="34" charset="0"/>
              <a:buChar char="•"/>
              <a:defRPr sz="4500" spc="-45">
                <a:solidFill>
                  <a:srgbClr val="53585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Composed augmentations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의 경우에는 </a:t>
            </a:r>
            <a:r>
              <a:rPr lang="en" altLang="ko-Kore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contrastive prediction task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가 더 어려워졌지만 </a:t>
            </a:r>
            <a:r>
              <a:rPr lang="en" altLang="ko-Kore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representation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의 퀄리티는 극적으로 향상</a:t>
            </a: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!</a:t>
            </a:r>
            <a:endParaRPr lang="ko-Kore-KR" altLang="en-US" sz="32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pPr marL="914342" lvl="1" indent="-457200" defTabSz="457200">
              <a:lnSpc>
                <a:spcPct val="150000"/>
              </a:lnSpc>
              <a:spcBef>
                <a:spcPts val="1200"/>
              </a:spcBef>
              <a:spcAft>
                <a:spcPts val="1500"/>
              </a:spcAft>
              <a:buFont typeface="Arial" panose="020B0604020202020204" pitchFamily="34" charset="0"/>
              <a:buChar char="•"/>
              <a:defRPr sz="4500" spc="-45">
                <a:solidFill>
                  <a:srgbClr val="53585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-US" altLang="ko-KR" sz="3200" dirty="0"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  <p:pic>
        <p:nvPicPr>
          <p:cNvPr id="62466" name="Picture 2" descr="image">
            <a:extLst>
              <a:ext uri="{FF2B5EF4-FFF2-40B4-BE49-F238E27FC236}">
                <a16:creationId xmlns:a16="http://schemas.microsoft.com/office/drawing/2014/main" id="{6074136C-50B3-5048-A1D2-34BECC00D6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58586" y="0"/>
            <a:ext cx="7767027" cy="3451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468" name="Picture 4" descr="image">
            <a:extLst>
              <a:ext uri="{FF2B5EF4-FFF2-40B4-BE49-F238E27FC236}">
                <a16:creationId xmlns:a16="http://schemas.microsoft.com/office/drawing/2014/main" id="{8A89BF46-9819-D948-8151-B76A563E8D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93547" y="3329608"/>
            <a:ext cx="9209011" cy="5399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98811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6499854" cy="107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b="1" dirty="0"/>
              <a:t>Semi-supervised Contrastive Learning</a:t>
            </a:r>
          </a:p>
          <a:p>
            <a:pPr marL="457200" indent="-457200">
              <a:spcBef>
                <a:spcPts val="1000"/>
              </a:spcBef>
              <a:buFont typeface="Arial" panose="020B0604020202020204" pitchFamily="34" charset="0"/>
              <a:buChar char="•"/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dirty="0" err="1"/>
              <a:t>SimCLR</a:t>
            </a:r>
            <a:r>
              <a:rPr lang="en-US" altLang="ko-KR" dirty="0"/>
              <a:t> (2020)</a:t>
            </a:r>
          </a:p>
        </p:txBody>
      </p:sp>
      <p:sp>
        <p:nvSpPr>
          <p:cNvPr id="8" name="슬라이드 번호 개체 틀 4">
            <a:extLst>
              <a:ext uri="{FF2B5EF4-FFF2-40B4-BE49-F238E27FC236}">
                <a16:creationId xmlns:a16="http://schemas.microsoft.com/office/drawing/2014/main" id="{9F266784-E60F-C04C-837A-9B3815E8A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34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12" name="Shape 222">
            <a:extLst>
              <a:ext uri="{FF2B5EF4-FFF2-40B4-BE49-F238E27FC236}">
                <a16:creationId xmlns:a16="http://schemas.microsoft.com/office/drawing/2014/main" id="{F747883E-6DCE-7645-A58B-DC1222711690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14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3" name="Shape 223">
            <a:extLst>
              <a:ext uri="{FF2B5EF4-FFF2-40B4-BE49-F238E27FC236}">
                <a16:creationId xmlns:a16="http://schemas.microsoft.com/office/drawing/2014/main" id="{58EF0780-999B-1D4F-AF96-416DBA183A9C}"/>
              </a:ext>
            </a:extLst>
          </p:cNvPr>
          <p:cNvSpPr/>
          <p:nvPr/>
        </p:nvSpPr>
        <p:spPr>
          <a:xfrm>
            <a:off x="20828000" y="2200124"/>
            <a:ext cx="2540000" cy="10900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000" dirty="0">
                <a:sym typeface="SpoqaHanSans-Bold"/>
              </a:rPr>
              <a:t>Deep Metric Learning</a:t>
            </a:r>
          </a:p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" altLang="ko-Kore-KR" sz="2000" dirty="0">
              <a:sym typeface="SpoqaHanSans-Bold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1B49B8A-8483-7F43-9BA9-19D2F601E024}"/>
              </a:ext>
            </a:extLst>
          </p:cNvPr>
          <p:cNvSpPr/>
          <p:nvPr/>
        </p:nvSpPr>
        <p:spPr>
          <a:xfrm>
            <a:off x="1524000" y="12692124"/>
            <a:ext cx="1837213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2" defTabSz="457200">
              <a:spcBef>
                <a:spcPts val="1200"/>
              </a:spcBef>
              <a:spcAft>
                <a:spcPts val="1500"/>
              </a:spcAft>
              <a:defRPr sz="4500" spc="-45">
                <a:solidFill>
                  <a:srgbClr val="53585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R" sz="20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Chen, Ting, et al. "A simple framework for contrastive learning of visual representations." International conference on machine learning. PMLR, 2020.</a:t>
            </a:r>
            <a:endParaRPr lang="ko-KR" altLang="en-US" sz="2000" dirty="0"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5B6E29E-E283-F745-B259-3BFA1D37B5A3}"/>
              </a:ext>
            </a:extLst>
          </p:cNvPr>
          <p:cNvSpPr/>
          <p:nvPr/>
        </p:nvSpPr>
        <p:spPr>
          <a:xfrm>
            <a:off x="2788468" y="10561782"/>
            <a:ext cx="7741921" cy="7571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342" lvl="1" indent="-457200" defTabSz="457200">
              <a:lnSpc>
                <a:spcPct val="150000"/>
              </a:lnSpc>
              <a:spcBef>
                <a:spcPts val="1200"/>
              </a:spcBef>
              <a:spcAft>
                <a:spcPts val="1500"/>
              </a:spcAft>
              <a:buFont typeface="Arial" panose="020B0604020202020204" pitchFamily="34" charset="0"/>
              <a:buChar char="•"/>
              <a:defRPr sz="4500" spc="-45">
                <a:solidFill>
                  <a:srgbClr val="53585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32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NT-</a:t>
            </a:r>
            <a:r>
              <a:rPr lang="en-US" altLang="ko-KR" sz="3200" dirty="0" err="1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Xent</a:t>
            </a:r>
            <a:r>
              <a:rPr lang="en-US" altLang="ko-KR" sz="32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loss</a:t>
            </a:r>
            <a:r>
              <a:rPr lang="ko-KR" altLang="en-US" sz="32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가 보다 나은 성능</a:t>
            </a:r>
            <a:r>
              <a:rPr lang="en-US" altLang="ko-KR" sz="32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! </a:t>
            </a:r>
          </a:p>
        </p:txBody>
      </p:sp>
      <p:pic>
        <p:nvPicPr>
          <p:cNvPr id="64518" name="Picture 6" descr="image">
            <a:extLst>
              <a:ext uri="{FF2B5EF4-FFF2-40B4-BE49-F238E27FC236}">
                <a16:creationId xmlns:a16="http://schemas.microsoft.com/office/drawing/2014/main" id="{A18A95F8-275E-BE41-8A73-1C3EA21018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599" y="3476307"/>
            <a:ext cx="20046633" cy="3459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522" name="Picture 10" descr="image">
            <a:extLst>
              <a:ext uri="{FF2B5EF4-FFF2-40B4-BE49-F238E27FC236}">
                <a16:creationId xmlns:a16="http://schemas.microsoft.com/office/drawing/2014/main" id="{C084F779-8ABF-1648-8187-264E800355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2606" y="7218169"/>
            <a:ext cx="13157200" cy="198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64207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6499854" cy="107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b="1" dirty="0"/>
              <a:t>Semi-supervised Contrastive Learning</a:t>
            </a:r>
          </a:p>
          <a:p>
            <a:pPr marL="457200" indent="-457200">
              <a:spcBef>
                <a:spcPts val="1000"/>
              </a:spcBef>
              <a:buFont typeface="Arial" panose="020B0604020202020204" pitchFamily="34" charset="0"/>
              <a:buChar char="•"/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dirty="0" err="1"/>
              <a:t>SimCLR</a:t>
            </a:r>
            <a:r>
              <a:rPr lang="en-US" altLang="ko-KR" dirty="0"/>
              <a:t> (2020)</a:t>
            </a:r>
          </a:p>
        </p:txBody>
      </p:sp>
      <p:sp>
        <p:nvSpPr>
          <p:cNvPr id="8" name="슬라이드 번호 개체 틀 4">
            <a:extLst>
              <a:ext uri="{FF2B5EF4-FFF2-40B4-BE49-F238E27FC236}">
                <a16:creationId xmlns:a16="http://schemas.microsoft.com/office/drawing/2014/main" id="{9F266784-E60F-C04C-837A-9B3815E8A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35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12" name="Shape 222">
            <a:extLst>
              <a:ext uri="{FF2B5EF4-FFF2-40B4-BE49-F238E27FC236}">
                <a16:creationId xmlns:a16="http://schemas.microsoft.com/office/drawing/2014/main" id="{F747883E-6DCE-7645-A58B-DC1222711690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14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3" name="Shape 223">
            <a:extLst>
              <a:ext uri="{FF2B5EF4-FFF2-40B4-BE49-F238E27FC236}">
                <a16:creationId xmlns:a16="http://schemas.microsoft.com/office/drawing/2014/main" id="{58EF0780-999B-1D4F-AF96-416DBA183A9C}"/>
              </a:ext>
            </a:extLst>
          </p:cNvPr>
          <p:cNvSpPr/>
          <p:nvPr/>
        </p:nvSpPr>
        <p:spPr>
          <a:xfrm>
            <a:off x="20828000" y="2200124"/>
            <a:ext cx="2540000" cy="10900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000" dirty="0">
                <a:sym typeface="SpoqaHanSans-Bold"/>
              </a:rPr>
              <a:t>Deep Metric Learning</a:t>
            </a:r>
          </a:p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" altLang="ko-Kore-KR" sz="2000" dirty="0">
              <a:sym typeface="SpoqaHanSans-Bold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1B49B8A-8483-7F43-9BA9-19D2F601E024}"/>
              </a:ext>
            </a:extLst>
          </p:cNvPr>
          <p:cNvSpPr/>
          <p:nvPr/>
        </p:nvSpPr>
        <p:spPr>
          <a:xfrm>
            <a:off x="1524000" y="12692124"/>
            <a:ext cx="1837213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2" defTabSz="457200">
              <a:spcBef>
                <a:spcPts val="1200"/>
              </a:spcBef>
              <a:spcAft>
                <a:spcPts val="1500"/>
              </a:spcAft>
              <a:defRPr sz="4500" spc="-45">
                <a:solidFill>
                  <a:srgbClr val="53585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R" sz="20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Chen, Ting, et al. "A simple framework for contrastive learning of visual representations." International conference on machine learning. PMLR, 2020.</a:t>
            </a:r>
            <a:endParaRPr lang="ko-KR" altLang="en-US" sz="2000" dirty="0"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5B6E29E-E283-F745-B259-3BFA1D37B5A3}"/>
              </a:ext>
            </a:extLst>
          </p:cNvPr>
          <p:cNvSpPr/>
          <p:nvPr/>
        </p:nvSpPr>
        <p:spPr>
          <a:xfrm>
            <a:off x="1529543" y="10058400"/>
            <a:ext cx="6507593" cy="14958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defTabSz="457200">
              <a:lnSpc>
                <a:spcPct val="150000"/>
              </a:lnSpc>
              <a:spcBef>
                <a:spcPts val="1200"/>
              </a:spcBef>
              <a:spcAft>
                <a:spcPts val="1500"/>
              </a:spcAft>
              <a:buFont typeface="Arial" panose="020B0604020202020204" pitchFamily="34" charset="0"/>
              <a:buChar char="•"/>
              <a:defRPr sz="4500" spc="-45">
                <a:solidFill>
                  <a:srgbClr val="53585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32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ImageNet accuracy of models trained with few labels</a:t>
            </a:r>
          </a:p>
        </p:txBody>
      </p:sp>
      <p:pic>
        <p:nvPicPr>
          <p:cNvPr id="66562" name="Picture 2" descr="image">
            <a:extLst>
              <a:ext uri="{FF2B5EF4-FFF2-40B4-BE49-F238E27FC236}">
                <a16:creationId xmlns:a16="http://schemas.microsoft.com/office/drawing/2014/main" id="{85514952-0D76-DC44-B519-B61E2DB5C3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000" y="3096691"/>
            <a:ext cx="8662680" cy="6961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564" name="Picture 4" descr="image">
            <a:extLst>
              <a:ext uri="{FF2B5EF4-FFF2-40B4-BE49-F238E27FC236}">
                <a16:creationId xmlns:a16="http://schemas.microsoft.com/office/drawing/2014/main" id="{A4488BFF-E6BF-2746-ADF6-966D7CA18B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4680" y="3096691"/>
            <a:ext cx="15010186" cy="3136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A676F5E8-9492-114E-8DDD-ED94E148FCD6}"/>
              </a:ext>
            </a:extLst>
          </p:cNvPr>
          <p:cNvSpPr/>
          <p:nvPr/>
        </p:nvSpPr>
        <p:spPr>
          <a:xfrm>
            <a:off x="10982521" y="6470213"/>
            <a:ext cx="11274504" cy="7571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defTabSz="457200">
              <a:lnSpc>
                <a:spcPct val="150000"/>
              </a:lnSpc>
              <a:spcBef>
                <a:spcPts val="1200"/>
              </a:spcBef>
              <a:spcAft>
                <a:spcPts val="1500"/>
              </a:spcAft>
              <a:buFont typeface="Arial" panose="020B0604020202020204" pitchFamily="34" charset="0"/>
              <a:buChar char="•"/>
              <a:defRPr sz="4500" spc="-45">
                <a:solidFill>
                  <a:srgbClr val="53585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32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Comparison of transfer learning performance</a:t>
            </a:r>
          </a:p>
        </p:txBody>
      </p:sp>
    </p:spTree>
    <p:extLst>
      <p:ext uri="{BB962C8B-B14F-4D97-AF65-F5344CB8AC3E}">
        <p14:creationId xmlns:p14="http://schemas.microsoft.com/office/powerpoint/2010/main" val="9329552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6499854" cy="487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b="1" dirty="0"/>
              <a:t>Supervised Contrastive Learning (2020)</a:t>
            </a:r>
          </a:p>
        </p:txBody>
      </p:sp>
      <p:sp>
        <p:nvSpPr>
          <p:cNvPr id="8" name="슬라이드 번호 개체 틀 4">
            <a:extLst>
              <a:ext uri="{FF2B5EF4-FFF2-40B4-BE49-F238E27FC236}">
                <a16:creationId xmlns:a16="http://schemas.microsoft.com/office/drawing/2014/main" id="{9F266784-E60F-C04C-837A-9B3815E8A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36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12" name="Shape 222">
            <a:extLst>
              <a:ext uri="{FF2B5EF4-FFF2-40B4-BE49-F238E27FC236}">
                <a16:creationId xmlns:a16="http://schemas.microsoft.com/office/drawing/2014/main" id="{F747883E-6DCE-7645-A58B-DC1222711690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14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3" name="Shape 223">
            <a:extLst>
              <a:ext uri="{FF2B5EF4-FFF2-40B4-BE49-F238E27FC236}">
                <a16:creationId xmlns:a16="http://schemas.microsoft.com/office/drawing/2014/main" id="{58EF0780-999B-1D4F-AF96-416DBA183A9C}"/>
              </a:ext>
            </a:extLst>
          </p:cNvPr>
          <p:cNvSpPr/>
          <p:nvPr/>
        </p:nvSpPr>
        <p:spPr>
          <a:xfrm>
            <a:off x="20828000" y="2200124"/>
            <a:ext cx="2540000" cy="10900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000" dirty="0">
                <a:sym typeface="SpoqaHanSans-Bold"/>
              </a:rPr>
              <a:t>Deep Metric Learning</a:t>
            </a:r>
          </a:p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" altLang="ko-Kore-KR" sz="2000" dirty="0">
              <a:sym typeface="SpoqaHanSans-Bold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676F5E8-9492-114E-8DDD-ED94E148FCD6}"/>
              </a:ext>
            </a:extLst>
          </p:cNvPr>
          <p:cNvSpPr/>
          <p:nvPr/>
        </p:nvSpPr>
        <p:spPr>
          <a:xfrm>
            <a:off x="12822555" y="4959208"/>
            <a:ext cx="9316720" cy="2580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defTabSz="457200">
              <a:lnSpc>
                <a:spcPct val="150000"/>
              </a:lnSpc>
              <a:spcBef>
                <a:spcPts val="1200"/>
              </a:spcBef>
              <a:spcAft>
                <a:spcPts val="1500"/>
              </a:spcAft>
              <a:buFont typeface="Arial" panose="020B0604020202020204" pitchFamily="34" charset="0"/>
              <a:buChar char="•"/>
              <a:defRPr sz="4500" spc="-45">
                <a:solidFill>
                  <a:srgbClr val="53585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32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Self-supervised </a:t>
            </a:r>
            <a:r>
              <a:rPr lang="ko-KR" altLang="en-US" sz="32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로만 보통 이용되던 </a:t>
            </a:r>
            <a:r>
              <a:rPr lang="en-US" altLang="ko-KR" sz="32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contrastive learning </a:t>
            </a:r>
            <a:r>
              <a:rPr lang="ko-KR" altLang="en-US" sz="32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을 </a:t>
            </a:r>
            <a:r>
              <a:rPr lang="en-US" altLang="ko-KR" sz="32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supervised learning</a:t>
            </a:r>
            <a:r>
              <a:rPr lang="ko-KR" altLang="en-US" sz="32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로 확장</a:t>
            </a:r>
            <a:r>
              <a:rPr lang="en-US" altLang="ko-KR" sz="32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!</a:t>
            </a:r>
          </a:p>
          <a:p>
            <a:pPr defTabSz="457200">
              <a:lnSpc>
                <a:spcPct val="150000"/>
              </a:lnSpc>
              <a:spcBef>
                <a:spcPts val="1200"/>
              </a:spcBef>
              <a:spcAft>
                <a:spcPts val="1500"/>
              </a:spcAft>
              <a:defRPr sz="4500" spc="-45">
                <a:solidFill>
                  <a:srgbClr val="53585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32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 </a:t>
            </a:r>
            <a:r>
              <a:rPr lang="ko-KR" altLang="en-US" sz="32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기존 사용하던 </a:t>
            </a:r>
            <a:r>
              <a:rPr lang="en-US" altLang="ko-KR" sz="32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cross-entropy</a:t>
            </a:r>
            <a:r>
              <a:rPr lang="ko-KR" altLang="en-US" sz="32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성능을 능가</a:t>
            </a:r>
            <a:r>
              <a:rPr lang="en-US" altLang="ko-KR" sz="32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!</a:t>
            </a:r>
            <a:endParaRPr lang="en-US" altLang="ko-KR" sz="3200" dirty="0"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  <p:pic>
        <p:nvPicPr>
          <p:cNvPr id="70658" name="Picture 2">
            <a:extLst>
              <a:ext uri="{FF2B5EF4-FFF2-40B4-BE49-F238E27FC236}">
                <a16:creationId xmlns:a16="http://schemas.microsoft.com/office/drawing/2014/main" id="{95B03A7F-CBF4-CE4B-A7F2-51E50742A9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4485" y="3290166"/>
            <a:ext cx="9316720" cy="9060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F64D8EA4-DBC1-7742-A609-58EDD3C1A096}"/>
              </a:ext>
            </a:extLst>
          </p:cNvPr>
          <p:cNvSpPr/>
          <p:nvPr/>
        </p:nvSpPr>
        <p:spPr>
          <a:xfrm>
            <a:off x="4319528" y="12881508"/>
            <a:ext cx="1196224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2" defTabSz="457200">
              <a:spcBef>
                <a:spcPts val="1200"/>
              </a:spcBef>
              <a:spcAft>
                <a:spcPts val="1500"/>
              </a:spcAft>
              <a:defRPr sz="4500" spc="-45">
                <a:solidFill>
                  <a:srgbClr val="53585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R" sz="20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Khosla, </a:t>
            </a:r>
            <a:r>
              <a:rPr lang="en" altLang="ko-KR" sz="2000" dirty="0" err="1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Prannay</a:t>
            </a:r>
            <a:r>
              <a:rPr lang="en" altLang="ko-KR" sz="20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 et al. "Supervised contrastive learning." </a:t>
            </a:r>
            <a:r>
              <a:rPr lang="en" altLang="ko-KR" sz="2000" dirty="0" err="1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arXiv</a:t>
            </a:r>
            <a:r>
              <a:rPr lang="en" altLang="ko-KR" sz="20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preprint arXiv:2004.11362 (2020).</a:t>
            </a:r>
            <a:endParaRPr lang="ko-KR" altLang="en-US" sz="2000" dirty="0"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4277210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6499854" cy="487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b="1" dirty="0"/>
              <a:t>Supervised Contrastive Learning (2020)</a:t>
            </a:r>
          </a:p>
        </p:txBody>
      </p:sp>
      <p:sp>
        <p:nvSpPr>
          <p:cNvPr id="8" name="슬라이드 번호 개체 틀 4">
            <a:extLst>
              <a:ext uri="{FF2B5EF4-FFF2-40B4-BE49-F238E27FC236}">
                <a16:creationId xmlns:a16="http://schemas.microsoft.com/office/drawing/2014/main" id="{9F266784-E60F-C04C-837A-9B3815E8A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37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12" name="Shape 222">
            <a:extLst>
              <a:ext uri="{FF2B5EF4-FFF2-40B4-BE49-F238E27FC236}">
                <a16:creationId xmlns:a16="http://schemas.microsoft.com/office/drawing/2014/main" id="{F747883E-6DCE-7645-A58B-DC1222711690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14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3" name="Shape 223">
            <a:extLst>
              <a:ext uri="{FF2B5EF4-FFF2-40B4-BE49-F238E27FC236}">
                <a16:creationId xmlns:a16="http://schemas.microsoft.com/office/drawing/2014/main" id="{58EF0780-999B-1D4F-AF96-416DBA183A9C}"/>
              </a:ext>
            </a:extLst>
          </p:cNvPr>
          <p:cNvSpPr/>
          <p:nvPr/>
        </p:nvSpPr>
        <p:spPr>
          <a:xfrm>
            <a:off x="20828000" y="2200124"/>
            <a:ext cx="2540000" cy="10900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000" dirty="0">
                <a:sym typeface="SpoqaHanSans-Bold"/>
              </a:rPr>
              <a:t>Deep Metric Learning</a:t>
            </a:r>
          </a:p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" altLang="ko-Kore-KR" sz="2000" dirty="0">
              <a:sym typeface="SpoqaHanSans-Bold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676F5E8-9492-114E-8DDD-ED94E148FCD6}"/>
              </a:ext>
            </a:extLst>
          </p:cNvPr>
          <p:cNvSpPr/>
          <p:nvPr/>
        </p:nvSpPr>
        <p:spPr>
          <a:xfrm>
            <a:off x="14051280" y="4655826"/>
            <a:ext cx="9316720" cy="44043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defTabSz="457200">
              <a:lnSpc>
                <a:spcPct val="150000"/>
              </a:lnSpc>
              <a:spcBef>
                <a:spcPts val="1200"/>
              </a:spcBef>
              <a:spcAft>
                <a:spcPts val="1500"/>
              </a:spcAft>
              <a:buFont typeface="Arial" panose="020B0604020202020204" pitchFamily="34" charset="0"/>
              <a:buChar char="•"/>
              <a:defRPr sz="4500" spc="-45">
                <a:solidFill>
                  <a:srgbClr val="53585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32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Self-supervised </a:t>
            </a:r>
            <a:r>
              <a:rPr lang="ko-KR" altLang="en-US" sz="32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일 때</a:t>
            </a:r>
            <a:r>
              <a:rPr lang="en-US" altLang="ko-KR" sz="32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 </a:t>
            </a:r>
            <a:r>
              <a:rPr lang="ko-KR" altLang="en-US" sz="32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같은 </a:t>
            </a:r>
            <a:r>
              <a:rPr lang="en-US" altLang="ko-KR" sz="32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class</a:t>
            </a:r>
            <a:r>
              <a:rPr lang="ko-KR" altLang="en-US" sz="32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라도 같은 샘플에서 나오지 않았으면 </a:t>
            </a:r>
            <a:r>
              <a:rPr lang="en-US" altLang="ko-KR" sz="32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negative</a:t>
            </a:r>
            <a:r>
              <a:rPr lang="ko-KR" altLang="en-US" sz="32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로 구분되었음 </a:t>
            </a:r>
            <a:endParaRPr lang="en-US" altLang="ko-KR" sz="3200" dirty="0"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pPr marL="457200" indent="-457200" defTabSz="457200">
              <a:lnSpc>
                <a:spcPct val="150000"/>
              </a:lnSpc>
              <a:spcBef>
                <a:spcPts val="1200"/>
              </a:spcBef>
              <a:spcAft>
                <a:spcPts val="1500"/>
              </a:spcAft>
              <a:buFont typeface="Arial" panose="020B0604020202020204" pitchFamily="34" charset="0"/>
              <a:buChar char="•"/>
              <a:defRPr sz="4500" spc="-45">
                <a:solidFill>
                  <a:srgbClr val="53585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R" altLang="en-US" sz="32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같은 </a:t>
            </a:r>
            <a:r>
              <a:rPr lang="en-US" altLang="ko-KR" sz="32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class</a:t>
            </a:r>
            <a:r>
              <a:rPr lang="ko-KR" altLang="en-US" sz="32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을 </a:t>
            </a:r>
            <a:r>
              <a:rPr lang="en-US" altLang="ko-KR" sz="32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positive sample</a:t>
            </a:r>
            <a:r>
              <a:rPr lang="ko-KR" altLang="en-US" sz="32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로 </a:t>
            </a:r>
            <a:r>
              <a:rPr lang="ko-Kore-KR" altLang="en-US" sz="32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정의</a:t>
            </a:r>
            <a:r>
              <a:rPr lang="en-US" altLang="ko-Kore-KR" sz="32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!</a:t>
            </a:r>
          </a:p>
          <a:p>
            <a:pPr marL="457200" indent="-457200" defTabSz="457200">
              <a:lnSpc>
                <a:spcPct val="150000"/>
              </a:lnSpc>
              <a:spcBef>
                <a:spcPts val="1200"/>
              </a:spcBef>
              <a:spcAft>
                <a:spcPts val="1500"/>
              </a:spcAft>
              <a:buFont typeface="Arial" panose="020B0604020202020204" pitchFamily="34" charset="0"/>
              <a:buChar char="•"/>
              <a:defRPr sz="4500" spc="-45">
                <a:solidFill>
                  <a:srgbClr val="53585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R" altLang="en-US" sz="32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보다 많은 </a:t>
            </a:r>
            <a:r>
              <a:rPr lang="en-US" altLang="ko-KR" sz="32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positive sample</a:t>
            </a:r>
            <a:r>
              <a:rPr lang="ko-KR" altLang="en-US" sz="32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과 많은 </a:t>
            </a:r>
            <a:r>
              <a:rPr lang="en-US" altLang="ko-KR" sz="32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negative sample</a:t>
            </a:r>
            <a:r>
              <a:rPr lang="ko-KR" altLang="en-US" sz="32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을 사용가능 </a:t>
            </a:r>
            <a:r>
              <a:rPr lang="en-US" altLang="ko-KR" sz="32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!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B47DB6A-560B-1A4F-85DC-80EBD6B610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099" y="3511787"/>
            <a:ext cx="12775710" cy="8556571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9660A3F3-E745-9C4A-9816-3FDB6E69F4E9}"/>
              </a:ext>
            </a:extLst>
          </p:cNvPr>
          <p:cNvSpPr/>
          <p:nvPr/>
        </p:nvSpPr>
        <p:spPr>
          <a:xfrm>
            <a:off x="4319528" y="12881508"/>
            <a:ext cx="1196224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2" defTabSz="457200">
              <a:spcBef>
                <a:spcPts val="1200"/>
              </a:spcBef>
              <a:spcAft>
                <a:spcPts val="1500"/>
              </a:spcAft>
              <a:defRPr sz="4500" spc="-45">
                <a:solidFill>
                  <a:srgbClr val="53585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R" sz="20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Khosla, </a:t>
            </a:r>
            <a:r>
              <a:rPr lang="en" altLang="ko-KR" sz="2000" dirty="0" err="1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Prannay</a:t>
            </a:r>
            <a:r>
              <a:rPr lang="en" altLang="ko-KR" sz="20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 et al. "Supervised contrastive learning." </a:t>
            </a:r>
            <a:r>
              <a:rPr lang="en" altLang="ko-KR" sz="2000" dirty="0" err="1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arXiv</a:t>
            </a:r>
            <a:r>
              <a:rPr lang="en" altLang="ko-KR" sz="20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preprint arXiv:2004.11362 (2020).</a:t>
            </a:r>
            <a:endParaRPr lang="ko-KR" altLang="en-US" sz="2000" dirty="0"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710279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6499854" cy="107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b="1" dirty="0"/>
              <a:t>Supervised Contrastive Learning (2020)</a:t>
            </a:r>
          </a:p>
          <a:p>
            <a:pPr marL="457200" indent="-457200">
              <a:spcBef>
                <a:spcPts val="1000"/>
              </a:spcBef>
              <a:buFont typeface="Arial" panose="020B0604020202020204" pitchFamily="34" charset="0"/>
              <a:buChar char="•"/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dirty="0"/>
              <a:t>Cross-entropy vs Self-supervised Contrastive vs Supervised Contrastive</a:t>
            </a:r>
          </a:p>
        </p:txBody>
      </p:sp>
      <p:sp>
        <p:nvSpPr>
          <p:cNvPr id="8" name="슬라이드 번호 개체 틀 4">
            <a:extLst>
              <a:ext uri="{FF2B5EF4-FFF2-40B4-BE49-F238E27FC236}">
                <a16:creationId xmlns:a16="http://schemas.microsoft.com/office/drawing/2014/main" id="{9F266784-E60F-C04C-837A-9B3815E8A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38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12" name="Shape 222">
            <a:extLst>
              <a:ext uri="{FF2B5EF4-FFF2-40B4-BE49-F238E27FC236}">
                <a16:creationId xmlns:a16="http://schemas.microsoft.com/office/drawing/2014/main" id="{F747883E-6DCE-7645-A58B-DC1222711690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14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3" name="Shape 223">
            <a:extLst>
              <a:ext uri="{FF2B5EF4-FFF2-40B4-BE49-F238E27FC236}">
                <a16:creationId xmlns:a16="http://schemas.microsoft.com/office/drawing/2014/main" id="{58EF0780-999B-1D4F-AF96-416DBA183A9C}"/>
              </a:ext>
            </a:extLst>
          </p:cNvPr>
          <p:cNvSpPr/>
          <p:nvPr/>
        </p:nvSpPr>
        <p:spPr>
          <a:xfrm>
            <a:off x="20828000" y="2200124"/>
            <a:ext cx="2540000" cy="10900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000" dirty="0">
                <a:sym typeface="SpoqaHanSans-Bold"/>
              </a:rPr>
              <a:t>Deep Metric Learning</a:t>
            </a:r>
          </a:p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" altLang="ko-Kore-KR" sz="2000" dirty="0">
              <a:sym typeface="SpoqaHanSans-Bold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1B49B8A-8483-7F43-9BA9-19D2F601E024}"/>
              </a:ext>
            </a:extLst>
          </p:cNvPr>
          <p:cNvSpPr/>
          <p:nvPr/>
        </p:nvSpPr>
        <p:spPr>
          <a:xfrm>
            <a:off x="1524000" y="12692124"/>
            <a:ext cx="1837213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2" algn="ctr" defTabSz="457200">
              <a:spcBef>
                <a:spcPts val="1200"/>
              </a:spcBef>
              <a:spcAft>
                <a:spcPts val="1500"/>
              </a:spcAft>
              <a:defRPr sz="4500" spc="-45">
                <a:solidFill>
                  <a:srgbClr val="53585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R" sz="20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Khosla, </a:t>
            </a:r>
            <a:r>
              <a:rPr lang="en" altLang="ko-KR" sz="2000" dirty="0" err="1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Prannay</a:t>
            </a:r>
            <a:r>
              <a:rPr lang="en" altLang="ko-KR" sz="20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 et al. "Supervised contrastive learning." </a:t>
            </a:r>
            <a:r>
              <a:rPr lang="en" altLang="ko-KR" sz="2000" dirty="0" err="1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arXiv</a:t>
            </a:r>
            <a:r>
              <a:rPr lang="en" altLang="ko-KR" sz="20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preprint arXiv:2004.11362 (2020).</a:t>
            </a:r>
            <a:endParaRPr lang="ko-KR" altLang="en-US" sz="2000" dirty="0"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  <p:pic>
        <p:nvPicPr>
          <p:cNvPr id="72706" name="Picture 2">
            <a:extLst>
              <a:ext uri="{FF2B5EF4-FFF2-40B4-BE49-F238E27FC236}">
                <a16:creationId xmlns:a16="http://schemas.microsoft.com/office/drawing/2014/main" id="{ABB3BCDE-B882-4149-8082-190C3E266F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52952" y="2995213"/>
            <a:ext cx="11715048" cy="5508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17E3C580-B50F-3846-98C1-1DAC942B90F1}"/>
              </a:ext>
            </a:extLst>
          </p:cNvPr>
          <p:cNvSpPr/>
          <p:nvPr/>
        </p:nvSpPr>
        <p:spPr>
          <a:xfrm>
            <a:off x="2047800" y="3800678"/>
            <a:ext cx="8357469" cy="58263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3600" dirty="0">
                <a:solidFill>
                  <a:srgbClr val="555555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SIMCLR</a:t>
            </a:r>
            <a:r>
              <a:rPr lang="ko-Kore-KR" altLang="en-US" sz="3600" dirty="0">
                <a:solidFill>
                  <a:srgbClr val="555555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와 유사하게</a:t>
            </a:r>
            <a:r>
              <a:rPr lang="en-US" altLang="ko-Kore-KR" sz="3600" dirty="0">
                <a:solidFill>
                  <a:srgbClr val="555555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 </a:t>
            </a:r>
            <a:r>
              <a:rPr lang="ko-Kore-KR" altLang="en-US" sz="3600" dirty="0">
                <a:solidFill>
                  <a:srgbClr val="555555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아래의 </a:t>
            </a:r>
            <a:r>
              <a:rPr lang="en-US" altLang="ko-KR" sz="3600" dirty="0">
                <a:solidFill>
                  <a:srgbClr val="555555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4</a:t>
            </a:r>
            <a:r>
              <a:rPr lang="ko-Kore-KR" altLang="en-US" sz="3600" dirty="0">
                <a:solidFill>
                  <a:srgbClr val="555555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개의 모듈로 이루어져 있다</a:t>
            </a:r>
            <a:r>
              <a:rPr lang="en-US" altLang="ko-Kore-KR" sz="3600" dirty="0">
                <a:solidFill>
                  <a:srgbClr val="555555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! </a:t>
            </a:r>
            <a:endParaRPr lang="en" altLang="ko-Kore-KR" sz="3600" dirty="0">
              <a:solidFill>
                <a:srgbClr val="555555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pPr marL="1200092" lvl="1" indent="-742950">
              <a:lnSpc>
                <a:spcPct val="150000"/>
              </a:lnSpc>
              <a:buAutoNum type="arabicParenBoth"/>
            </a:pPr>
            <a:endParaRPr lang="en" altLang="ko-Kore-KR" sz="3600" dirty="0">
              <a:solidFill>
                <a:srgbClr val="555555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pPr marL="1200092" lvl="1" indent="-742950">
              <a:lnSpc>
                <a:spcPct val="150000"/>
              </a:lnSpc>
              <a:buAutoNum type="arabicParenBoth"/>
            </a:pPr>
            <a:r>
              <a:rPr lang="en" altLang="ko-Kore-KR" sz="3600" dirty="0">
                <a:solidFill>
                  <a:srgbClr val="555555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Data Augmentation module</a:t>
            </a:r>
          </a:p>
          <a:p>
            <a:pPr marL="1200092" lvl="1" indent="-742950">
              <a:lnSpc>
                <a:spcPct val="150000"/>
              </a:lnSpc>
              <a:buAutoNum type="arabicParenBoth"/>
            </a:pPr>
            <a:r>
              <a:rPr lang="en" altLang="ko-Kore-KR" sz="3600" dirty="0">
                <a:solidFill>
                  <a:srgbClr val="555555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Encoder Network</a:t>
            </a:r>
          </a:p>
          <a:p>
            <a:pPr marL="1200092" lvl="1" indent="-742950">
              <a:lnSpc>
                <a:spcPct val="150000"/>
              </a:lnSpc>
              <a:buAutoNum type="arabicParenBoth"/>
            </a:pPr>
            <a:r>
              <a:rPr lang="en" altLang="ko-Kore-KR" sz="3600" dirty="0">
                <a:solidFill>
                  <a:srgbClr val="555555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Projection Network</a:t>
            </a:r>
          </a:p>
          <a:p>
            <a:pPr marL="1200092" lvl="1" indent="-742950">
              <a:lnSpc>
                <a:spcPct val="150000"/>
              </a:lnSpc>
              <a:buFontTx/>
              <a:buAutoNum type="arabicParenBoth"/>
            </a:pPr>
            <a:r>
              <a:rPr lang="en" altLang="ko-Kore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Contrastive prediction task</a:t>
            </a:r>
          </a:p>
        </p:txBody>
      </p:sp>
    </p:spTree>
    <p:extLst>
      <p:ext uri="{BB962C8B-B14F-4D97-AF65-F5344CB8AC3E}">
        <p14:creationId xmlns:p14="http://schemas.microsoft.com/office/powerpoint/2010/main" val="388797429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6499854" cy="107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b="1" dirty="0"/>
              <a:t>Supervised Contrastive Learning (2020)</a:t>
            </a:r>
          </a:p>
          <a:p>
            <a:pPr marL="457200" indent="-457200">
              <a:spcBef>
                <a:spcPts val="1000"/>
              </a:spcBef>
              <a:buFont typeface="Arial" panose="020B0604020202020204" pitchFamily="34" charset="0"/>
              <a:buChar char="•"/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R" altLang="en-US" dirty="0"/>
              <a:t>목적 함수</a:t>
            </a:r>
            <a:endParaRPr lang="en-US" altLang="ko-KR" dirty="0"/>
          </a:p>
        </p:txBody>
      </p:sp>
      <p:sp>
        <p:nvSpPr>
          <p:cNvPr id="8" name="슬라이드 번호 개체 틀 4">
            <a:extLst>
              <a:ext uri="{FF2B5EF4-FFF2-40B4-BE49-F238E27FC236}">
                <a16:creationId xmlns:a16="http://schemas.microsoft.com/office/drawing/2014/main" id="{9F266784-E60F-C04C-837A-9B3815E8A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39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12" name="Shape 222">
            <a:extLst>
              <a:ext uri="{FF2B5EF4-FFF2-40B4-BE49-F238E27FC236}">
                <a16:creationId xmlns:a16="http://schemas.microsoft.com/office/drawing/2014/main" id="{F747883E-6DCE-7645-A58B-DC1222711690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14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3" name="Shape 223">
            <a:extLst>
              <a:ext uri="{FF2B5EF4-FFF2-40B4-BE49-F238E27FC236}">
                <a16:creationId xmlns:a16="http://schemas.microsoft.com/office/drawing/2014/main" id="{58EF0780-999B-1D4F-AF96-416DBA183A9C}"/>
              </a:ext>
            </a:extLst>
          </p:cNvPr>
          <p:cNvSpPr/>
          <p:nvPr/>
        </p:nvSpPr>
        <p:spPr>
          <a:xfrm>
            <a:off x="20828000" y="2200124"/>
            <a:ext cx="2540000" cy="10900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000" dirty="0">
                <a:sym typeface="SpoqaHanSans-Bold"/>
              </a:rPr>
              <a:t>Deep Metric Learning</a:t>
            </a:r>
          </a:p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" altLang="ko-Kore-KR" sz="2000" dirty="0">
              <a:sym typeface="SpoqaHanSans-Bold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54970F6C-FD81-C247-BDBB-D9A5F7583C42}"/>
                  </a:ext>
                </a:extLst>
              </p:cNvPr>
              <p:cNvSpPr/>
              <p:nvPr/>
            </p:nvSpPr>
            <p:spPr>
              <a:xfrm>
                <a:off x="2015928" y="3329608"/>
                <a:ext cx="19838232" cy="902061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ore-KR" sz="36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𝑖</m:t>
                      </m:r>
                      <m:r>
                        <a:rPr lang="en-US" altLang="ko-Kore-KR" sz="36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:</m:t>
                      </m:r>
                      <m:r>
                        <a:rPr lang="en-US" altLang="ko-Kore-KR" sz="36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𝑎𝑛𝑐h𝑜𝑟</m:t>
                      </m:r>
                      <m:r>
                        <a:rPr lang="en-US" altLang="ko-Kore-KR" sz="36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, </m:t>
                      </m:r>
                      <m:r>
                        <a:rPr lang="en-US" altLang="ko-Kore-KR" sz="36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𝑗</m:t>
                      </m:r>
                      <m:d>
                        <m:dPr>
                          <m:ctrlPr>
                            <a:rPr lang="en-US" altLang="ko-Kore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dPr>
                        <m:e>
                          <m:r>
                            <a:rPr lang="en-US" altLang="ko-Kore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𝑖</m:t>
                          </m:r>
                        </m:e>
                      </m:d>
                      <m:r>
                        <a:rPr lang="en-US" altLang="ko-Kore-KR" sz="36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:</m:t>
                      </m:r>
                      <m:r>
                        <a:rPr lang="en-US" altLang="ko-Kore-KR" sz="36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𝑝𝑜𝑠𝑖𝑡𝑖</m:t>
                      </m:r>
                      <m:r>
                        <a:rPr lang="en-US" altLang="ko-Kore-KR" sz="36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𝑣𝑒</m:t>
                      </m:r>
                      <m:r>
                        <a:rPr lang="en-US" altLang="ko-Kore-KR" sz="36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 </m:t>
                      </m:r>
                      <m:r>
                        <a:rPr lang="en-US" altLang="ko-Kore-KR" sz="36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𝑠𝑎𝑚𝑝𝑙𝑒</m:t>
                      </m:r>
                      <m:r>
                        <a:rPr lang="en-US" altLang="ko-Kore-KR" sz="36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, 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ko-Kore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dPr>
                        <m:e>
                          <m:r>
                            <a:rPr lang="en-US" altLang="ko-Kore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𝑘</m:t>
                          </m:r>
                          <m:r>
                            <a:rPr lang="en-US" altLang="ko-Kore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∈</m:t>
                          </m:r>
                          <m:r>
                            <a:rPr lang="en-US" altLang="ko-Kore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𝐴</m:t>
                          </m:r>
                          <m:d>
                            <m:dPr>
                              <m:ctrlPr>
                                <a:rPr lang="en-US" altLang="ko-Kore-KR" sz="36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dPr>
                            <m:e>
                              <m:r>
                                <a:rPr lang="en-US" altLang="ko-Kore-KR" sz="36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𝑖</m:t>
                              </m:r>
                            </m:e>
                          </m:d>
                          <m:r>
                            <a:rPr lang="en-US" altLang="ko-Kore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\</m:t>
                          </m:r>
                          <m:r>
                            <a:rPr lang="en-US" altLang="ko-Kore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𝑗</m:t>
                          </m:r>
                          <m:d>
                            <m:dPr>
                              <m:ctrlPr>
                                <a:rPr lang="en-US" altLang="ko-Kore-KR" sz="36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dPr>
                            <m:e>
                              <m:r>
                                <a:rPr lang="en-US" altLang="ko-Kore-KR" sz="36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𝑖</m:t>
                              </m:r>
                            </m:e>
                          </m:d>
                        </m:e>
                      </m:d>
                      <m:r>
                        <a:rPr lang="en-US" altLang="ko-Kore-KR" sz="36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:</m:t>
                      </m:r>
                      <m:r>
                        <a:rPr lang="en-US" altLang="ko-Kore-KR" sz="36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𝑛𝑒𝑔𝑎𝑡𝑖𝑣𝑒</m:t>
                      </m:r>
                      <m:r>
                        <a:rPr lang="en-US" altLang="ko-Kore-KR" sz="36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 </m:t>
                      </m:r>
                      <m:r>
                        <a:rPr lang="en-US" altLang="ko-Kore-KR" sz="36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𝑠𝑎𝑚𝑝𝑙𝑒</m:t>
                      </m:r>
                      <m:r>
                        <a:rPr lang="en-US" altLang="ko-Kore-KR" sz="36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 (2</m:t>
                      </m:r>
                      <m:d>
                        <m:dPr>
                          <m:ctrlPr>
                            <a:rPr lang="en-US" altLang="ko-Kore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dPr>
                        <m:e>
                          <m:r>
                            <a:rPr lang="en-US" altLang="ko-Kore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𝑁</m:t>
                          </m:r>
                          <m:r>
                            <a:rPr lang="en-US" altLang="ko-Kore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−1</m:t>
                          </m:r>
                        </m:e>
                      </m:d>
                      <m:r>
                        <a:rPr lang="en-US" altLang="ko-Kore-KR" sz="36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 </m:t>
                      </m:r>
                      <m:r>
                        <a:rPr lang="en-US" altLang="ko-Kore-KR" sz="36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𝑖𝑛𝑑𝑖𝑐𝑒𝑠</m:t>
                      </m:r>
                      <m:r>
                        <a:rPr lang="en-US" altLang="ko-Kore-KR" sz="36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)</m:t>
                      </m:r>
                    </m:oMath>
                  </m:oMathPara>
                </a14:m>
                <a:br>
                  <a:rPr lang="en-US" altLang="ko-Kore-KR" sz="3600" b="0" i="1" dirty="0">
                    <a:solidFill>
                      <a:srgbClr val="53585F"/>
                    </a:solidFill>
                    <a:latin typeface="Cambria Math" panose="02040503050406030204" pitchFamily="18" charset="0"/>
                    <a:ea typeface="Spoqa Han Sans Neo Bold" panose="020B0500000000000000" pitchFamily="34" charset="-128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ore-KR" sz="36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sSubPr>
                      <m:e>
                        <m:r>
                          <a:rPr lang="en-US" altLang="ko-Kore-KR" sz="36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𝑧</m:t>
                        </m:r>
                      </m:e>
                      <m:sub>
                        <m:r>
                          <a:rPr lang="en-US" altLang="ko-Kore-KR" sz="36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𝑖</m:t>
                        </m:r>
                      </m:sub>
                    </m:sSub>
                    <m:r>
                      <a:rPr lang="en-US" altLang="ko-KR" sz="36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=</m:t>
                    </m:r>
                    <m:r>
                      <a:rPr lang="en-US" altLang="ko-KR" sz="36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𝑃𝑟𝑜𝑗</m:t>
                    </m:r>
                    <m:d>
                      <m:dPr>
                        <m:ctrlPr>
                          <a:rPr lang="en-US" altLang="ko-KR" sz="36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dPr>
                      <m:e>
                        <m:r>
                          <a:rPr lang="en-US" altLang="ko-KR" sz="36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𝐸𝑛𝑐</m:t>
                        </m:r>
                        <m:d>
                          <m:dPr>
                            <m:ctrlPr>
                              <a:rPr lang="en-US" altLang="ko-KR" sz="3600" b="0" i="1" smtClean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</m:ctrlPr>
                          </m:dPr>
                          <m:e>
                            <m:acc>
                              <m:accPr>
                                <m:chr m:val="̃"/>
                                <m:ctrlPr>
                                  <a:rPr lang="en-US" altLang="ko-KR" sz="3600" b="0" i="1" smtClean="0">
                                    <a:solidFill>
                                      <a:srgbClr val="53585F"/>
                                    </a:solidFill>
                                    <a:latin typeface="Cambria Math" panose="02040503050406030204" pitchFamily="18" charset="0"/>
                                    <a:ea typeface="Spoqa Han Sans Neo Bold" panose="020B0500000000000000" pitchFamily="34" charset="-128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altLang="ko-KR" sz="3600" b="0" i="1" smtClean="0">
                                        <a:solidFill>
                                          <a:srgbClr val="53585F"/>
                                        </a:solidFill>
                                        <a:latin typeface="Cambria Math" panose="02040503050406030204" pitchFamily="18" charset="0"/>
                                        <a:ea typeface="Spoqa Han Sans Neo Bold" panose="020B0500000000000000" pitchFamily="34" charset="-128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3600" b="0" i="1" smtClean="0">
                                        <a:solidFill>
                                          <a:srgbClr val="53585F"/>
                                        </a:solidFill>
                                        <a:latin typeface="Cambria Math" panose="02040503050406030204" pitchFamily="18" charset="0"/>
                                        <a:ea typeface="Spoqa Han Sans Neo Bold" panose="020B0500000000000000" pitchFamily="34" charset="-128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sz="3600" b="0" i="1" smtClean="0">
                                        <a:solidFill>
                                          <a:srgbClr val="53585F"/>
                                        </a:solidFill>
                                        <a:latin typeface="Cambria Math" panose="02040503050406030204" pitchFamily="18" charset="0"/>
                                        <a:ea typeface="Spoqa Han Sans Neo Bold" panose="020B0500000000000000" pitchFamily="34" charset="-128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acc>
                          </m:e>
                        </m:d>
                      </m:e>
                    </m:d>
                    <m:r>
                      <a:rPr lang="en-US" altLang="ko-KR" sz="36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∈</m:t>
                    </m:r>
                    <m:sSup>
                      <m:sSupPr>
                        <m:ctrlPr>
                          <a:rPr lang="en-US" altLang="ko-KR" sz="36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sSupPr>
                      <m:e>
                        <m:r>
                          <a:rPr lang="en-US" altLang="ko-KR" sz="36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𝑅</m:t>
                        </m:r>
                      </m:e>
                      <m:sup>
                        <m:sSub>
                          <m:sSubPr>
                            <m:ctrlPr>
                              <a:rPr lang="en-US" altLang="ko-KR" sz="3600" b="0" i="1" smtClean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</m:ctrlPr>
                          </m:sSubPr>
                          <m:e>
                            <m:r>
                              <a:rPr lang="en-US" altLang="ko-KR" sz="3600" b="0" i="1" smtClean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𝐷</m:t>
                            </m:r>
                          </m:e>
                          <m:sub>
                            <m:r>
                              <a:rPr lang="en-US" altLang="ko-KR" sz="3600" b="0" i="1" smtClean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𝑃</m:t>
                            </m:r>
                          </m:sub>
                        </m:sSub>
                      </m:sup>
                    </m:sSup>
                    <m:r>
                      <a:rPr lang="en-US" altLang="ko-KR" sz="36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,</m:t>
                    </m:r>
                    <m:r>
                      <a:rPr lang="ko-KR" altLang="en-US" sz="36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 </m:t>
                    </m:r>
                    <m:r>
                      <a:rPr lang="en-US" altLang="ko-KR" sz="36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 </m:t>
                    </m:r>
                    <m:r>
                      <a:rPr lang="en-US" altLang="ko-KR" sz="36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𝐴</m:t>
                    </m:r>
                    <m:d>
                      <m:dPr>
                        <m:ctrlPr>
                          <a:rPr lang="en-US" altLang="ko-KR" sz="36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dPr>
                      <m:e>
                        <m:r>
                          <a:rPr lang="en-US" altLang="ko-KR" sz="36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𝑖</m:t>
                        </m:r>
                      </m:e>
                    </m:d>
                    <m:r>
                      <a:rPr lang="en-US" altLang="ko-KR" sz="36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=</m:t>
                    </m:r>
                    <m:r>
                      <a:rPr lang="en-US" altLang="ko-KR" sz="36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𝐼</m:t>
                    </m:r>
                    <m:r>
                      <a:rPr lang="en-US" altLang="ko-KR" sz="36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\</m:t>
                    </m:r>
                    <m:r>
                      <m:rPr>
                        <m:lit/>
                      </m:rPr>
                      <a:rPr lang="en-US" altLang="ko-KR" sz="36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{</m:t>
                    </m:r>
                    <m:r>
                      <a:rPr lang="en-US" altLang="ko-KR" sz="36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𝑖</m:t>
                    </m:r>
                    <m:r>
                      <a:rPr lang="en-US" altLang="ko-KR" sz="36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},  </m:t>
                    </m:r>
                    <m:r>
                      <a:rPr lang="en-US" altLang="ko-KR" sz="36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𝑡𝑒𝑛𝑝𝑒𝑟𝑎𝑡𝑢𝑟𝑒</m:t>
                    </m:r>
                    <m:r>
                      <a:rPr lang="en-US" altLang="ko-KR" sz="36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 </m:t>
                    </m:r>
                    <m:r>
                      <a:rPr lang="en-US" altLang="ko-KR" sz="36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𝑝𝑎𝑟𝑎𝑚𝑒𝑡𝑒𝑟</m:t>
                    </m:r>
                    <m:r>
                      <a:rPr lang="en-US" altLang="ko-KR" sz="36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 :</m:t>
                    </m:r>
                    <m:r>
                      <a:rPr lang="en-US" altLang="ko-KR" sz="36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𝜏</m:t>
                    </m:r>
                    <m:r>
                      <a:rPr lang="en-US" altLang="ko-KR" sz="36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∈</m:t>
                    </m:r>
                    <m:sSup>
                      <m:sSupPr>
                        <m:ctrlPr>
                          <a:rPr lang="en-US" altLang="ko-KR" sz="36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sSupPr>
                      <m:e>
                        <m:r>
                          <a:rPr lang="en-US" altLang="ko-KR" sz="36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𝑅</m:t>
                        </m:r>
                      </m:e>
                      <m:sup>
                        <m:r>
                          <a:rPr lang="en-US" altLang="ko-KR" sz="36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+</m:t>
                        </m:r>
                      </m:sup>
                    </m:sSup>
                  </m:oMath>
                </a14:m>
                <a:r>
                  <a:rPr lang="en-US" altLang="ko-Kore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</a:t>
                </a:r>
              </a:p>
              <a:p>
                <a:pPr>
                  <a:lnSpc>
                    <a:spcPct val="150000"/>
                  </a:lnSpc>
                </a:pPr>
                <a:r>
                  <a:rPr lang="ko-Kore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일때 </a:t>
                </a:r>
                <a:r>
                  <a:rPr lang="en-US" altLang="ko-Kore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self-supervised contrastive loss</a:t>
                </a:r>
                <a:r>
                  <a:rPr lang="ko-Kore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는 아래와 같이 나타낼 수 있을 것이다</a:t>
                </a:r>
                <a:r>
                  <a:rPr lang="en-US" altLang="ko-Kore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,</a:t>
                </a:r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ore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sSupPr>
                        <m:e>
                          <m:r>
                            <a:rPr lang="en-US" altLang="ko-Kore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𝐿</m:t>
                          </m:r>
                        </m:e>
                        <m:sup>
                          <m:r>
                            <a:rPr lang="en-US" altLang="ko-Kore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𝑠𝑒𝑙𝑓</m:t>
                          </m:r>
                        </m:sup>
                      </m:sSup>
                      <m:r>
                        <a:rPr lang="en-US" altLang="ko-Kore-KR" sz="36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ko-Kore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naryPr>
                        <m:sub>
                          <m:r>
                            <a:rPr lang="en-US" altLang="ko-Kore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𝑖</m:t>
                          </m:r>
                          <m:r>
                            <a:rPr lang="en-US" altLang="ko-Kore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∈</m:t>
                          </m:r>
                          <m:r>
                            <a:rPr lang="en-US" altLang="ko-Kore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𝐼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altLang="ko-Kore-KR" sz="36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sSubSupPr>
                            <m:e>
                              <m:r>
                                <a:rPr lang="en-US" altLang="ko-Kore-KR" sz="36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altLang="ko-Kore-KR" sz="36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ko-Kore-KR" sz="36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𝑠𝑒𝑙𝑓</m:t>
                              </m:r>
                            </m:sup>
                          </m:sSubSup>
                        </m:e>
                      </m:nary>
                      <m:r>
                        <a:rPr lang="en-US" altLang="ko-Kore-KR" sz="36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=−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ko-Kore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naryPr>
                        <m:sub>
                          <m:r>
                            <a:rPr lang="en-US" altLang="ko-Kore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𝑖</m:t>
                          </m:r>
                          <m:r>
                            <a:rPr lang="en-US" altLang="ko-Kore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∈</m:t>
                          </m:r>
                          <m:r>
                            <a:rPr lang="en-US" altLang="ko-Kore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𝐼</m:t>
                          </m:r>
                        </m:sub>
                        <m:sup/>
                        <m:e>
                          <m:func>
                            <m:funcPr>
                              <m:ctrlPr>
                                <a:rPr lang="en-US" altLang="ko-Kore-KR" sz="36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ore-KR" sz="3600" b="0" i="0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" panose="020B0500000000000000" pitchFamily="34" charset="-128"/>
                                </a:rPr>
                                <m:t>log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altLang="ko-Kore-KR" sz="36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</m:ctrlPr>
                                </m:fPr>
                                <m:num>
                                  <m:func>
                                    <m:funcPr>
                                      <m:ctrlPr>
                                        <a:rPr lang="en-US" altLang="ko-Kore-KR" sz="3600" b="0" i="1" smtClean="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altLang="ko-Kore-KR" sz="3600" b="0" i="0" smtClean="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" panose="020B0500000000000000" pitchFamily="34" charset="-128"/>
                                        </a:rPr>
                                        <m:t>exp</m:t>
                                      </m:r>
                                    </m:fName>
                                    <m:e>
                                      <m:r>
                                        <a:rPr lang="en-US" altLang="ko-Kore-KR" sz="3600" b="0" i="1" smtClean="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  <m:t>(</m:t>
                                      </m:r>
                                      <m:f>
                                        <m:fPr>
                                          <m:ctrlPr>
                                            <a:rPr lang="en-US" altLang="ko-Kore-KR" sz="3600" b="0" i="1" smtClean="0">
                                              <a:solidFill>
                                                <a:srgbClr val="53585F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</a:rPr>
                                          </m:ctrlPr>
                                        </m:fPr>
                                        <m:num>
                                          <m:sSub>
                                            <m:sSubPr>
                                              <m:ctrlPr>
                                                <a:rPr lang="en-US" altLang="ko-Kore-KR" sz="3600" i="1">
                                                  <a:solidFill>
                                                    <a:srgbClr val="53585F"/>
                                                  </a:solidFill>
                                                  <a:latin typeface="Cambria Math" panose="02040503050406030204" pitchFamily="18" charset="0"/>
                                                  <a:ea typeface="Spoqa Han Sans Neo Bold" panose="020B0500000000000000" pitchFamily="34" charset="-128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ko-Kore-KR" sz="3600" i="1">
                                                  <a:solidFill>
                                                    <a:srgbClr val="53585F"/>
                                                  </a:solidFill>
                                                  <a:latin typeface="Cambria Math" panose="02040503050406030204" pitchFamily="18" charset="0"/>
                                                  <a:ea typeface="Spoqa Han Sans Neo Bold" panose="020B0500000000000000" pitchFamily="34" charset="-128"/>
                                                </a:rPr>
                                                <m:t>𝑧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ore-KR" sz="3600" i="1">
                                                  <a:solidFill>
                                                    <a:srgbClr val="53585F"/>
                                                  </a:solidFill>
                                                  <a:latin typeface="Cambria Math" panose="02040503050406030204" pitchFamily="18" charset="0"/>
                                                  <a:ea typeface="Spoqa Han Sans Neo Bold" panose="020B0500000000000000" pitchFamily="34" charset="-128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ko-Kore-KR" sz="3600" i="1">
                                              <a:solidFill>
                                                <a:srgbClr val="53585F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</a:rPr>
                                            <m:t>∙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ko-Kore-KR" sz="3600" b="0" i="1" smtClean="0">
                                                  <a:solidFill>
                                                    <a:srgbClr val="53585F"/>
                                                  </a:solidFill>
                                                  <a:latin typeface="Cambria Math" panose="02040503050406030204" pitchFamily="18" charset="0"/>
                                                  <a:ea typeface="Spoqa Han Sans Neo Bold" panose="020B0500000000000000" pitchFamily="34" charset="-128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ko-Kore-KR" sz="3600" b="0" i="1" smtClean="0">
                                                  <a:solidFill>
                                                    <a:srgbClr val="53585F"/>
                                                  </a:solidFill>
                                                  <a:latin typeface="Cambria Math" panose="02040503050406030204" pitchFamily="18" charset="0"/>
                                                  <a:ea typeface="Spoqa Han Sans Neo Bold" panose="020B0500000000000000" pitchFamily="34" charset="-128"/>
                                                </a:rPr>
                                                <m:t>𝑧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ore-KR" sz="3600" b="0" i="1" smtClean="0">
                                                  <a:solidFill>
                                                    <a:srgbClr val="53585F"/>
                                                  </a:solidFill>
                                                  <a:latin typeface="Cambria Math" panose="02040503050406030204" pitchFamily="18" charset="0"/>
                                                  <a:ea typeface="Spoqa Han Sans Neo Bold" panose="020B0500000000000000" pitchFamily="34" charset="-128"/>
                                                </a:rPr>
                                                <m:t>𝑗</m:t>
                                              </m:r>
                                              <m:d>
                                                <m:dPr>
                                                  <m:ctrlPr>
                                                    <a:rPr lang="en-US" altLang="ko-Kore-KR" sz="3600" b="0" i="1" smtClean="0">
                                                      <a:solidFill>
                                                        <a:srgbClr val="53585F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Spoqa Han Sans Neo Bold" panose="020B0500000000000000" pitchFamily="34" charset="-128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altLang="ko-Kore-KR" sz="3600" b="0" i="1" smtClean="0">
                                                      <a:solidFill>
                                                        <a:srgbClr val="53585F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Spoqa Han Sans Neo Bold" panose="020B0500000000000000" pitchFamily="34" charset="-128"/>
                                                    </a:rPr>
                                                    <m:t>𝑖</m:t>
                                                  </m:r>
                                                </m:e>
                                              </m:d>
                                            </m:sub>
                                          </m:sSub>
                                        </m:num>
                                        <m:den>
                                          <m:r>
                                            <a:rPr lang="en-US" altLang="ko-Kore-KR" sz="3600" b="0" i="1" smtClean="0">
                                              <a:solidFill>
                                                <a:srgbClr val="53585F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</a:rPr>
                                            <m:t>𝜏</m:t>
                                          </m:r>
                                        </m:den>
                                      </m:f>
                                      <m:r>
                                        <a:rPr lang="en-US" altLang="ko-Kore-KR" sz="3600" b="0" i="1" smtClean="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  <m:t>)</m:t>
                                      </m:r>
                                    </m:e>
                                  </m:func>
                                </m:num>
                                <m:den>
                                  <m:nary>
                                    <m:naryPr>
                                      <m:chr m:val="∑"/>
                                      <m:supHide m:val="on"/>
                                      <m:ctrlPr>
                                        <a:rPr lang="en-US" altLang="ko-Kore-KR" sz="3600" b="0" i="1" smtClean="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n-US" altLang="ko-Kore-KR" sz="3600" b="0" i="1" smtClean="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  <m:t>𝑎</m:t>
                                      </m:r>
                                      <m:r>
                                        <a:rPr lang="en-US" altLang="ko-Kore-KR" sz="3600" b="0" i="1" smtClean="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  <m:t>∈</m:t>
                                      </m:r>
                                      <m:r>
                                        <a:rPr lang="en-US" altLang="ko-Kore-KR" sz="3600" b="0" i="1" smtClean="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  <m:t>𝐴</m:t>
                                      </m:r>
                                      <m:r>
                                        <a:rPr lang="en-US" altLang="ko-Kore-KR" sz="3600" b="0" i="1" smtClean="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  <m:t>(</m:t>
                                      </m:r>
                                      <m:r>
                                        <a:rPr lang="en-US" altLang="ko-Kore-KR" sz="3600" b="0" i="1" smtClean="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  <m:t>𝑖</m:t>
                                      </m:r>
                                      <m:r>
                                        <a:rPr lang="en-US" altLang="ko-Kore-KR" sz="3600" b="0" i="1" smtClean="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  <m:t>)</m:t>
                                      </m:r>
                                    </m:sub>
                                    <m:sup/>
                                    <m:e>
                                      <m:func>
                                        <m:funcPr>
                                          <m:ctrlPr>
                                            <a:rPr lang="en-US" altLang="ko-Kore-KR" sz="3600" b="0" i="1" smtClean="0">
                                              <a:solidFill>
                                                <a:srgbClr val="53585F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ko-Kore-KR" sz="3600" b="0" i="0" smtClean="0">
                                              <a:solidFill>
                                                <a:srgbClr val="53585F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" panose="020B0500000000000000" pitchFamily="34" charset="-128"/>
                                            </a:rPr>
                                            <m:t>exp</m:t>
                                          </m:r>
                                        </m:fName>
                                        <m:e>
                                          <m:r>
                                            <a:rPr lang="en-US" altLang="ko-KR" sz="3600" b="0" i="1" smtClean="0">
                                              <a:solidFill>
                                                <a:srgbClr val="53585F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</a:rPr>
                                            <m:t>(</m:t>
                                          </m:r>
                                          <m:f>
                                            <m:fPr>
                                              <m:ctrlPr>
                                                <a:rPr lang="en-US" altLang="ko-Kore-KR" sz="3600" i="1">
                                                  <a:solidFill>
                                                    <a:srgbClr val="53585F"/>
                                                  </a:solidFill>
                                                  <a:latin typeface="Cambria Math" panose="02040503050406030204" pitchFamily="18" charset="0"/>
                                                  <a:ea typeface="Spoqa Han Sans Neo Bold" panose="020B0500000000000000" pitchFamily="34" charset="-128"/>
                                                </a:rPr>
                                              </m:ctrlPr>
                                            </m:fPr>
                                            <m:num>
                                              <m:sSub>
                                                <m:sSubPr>
                                                  <m:ctrlPr>
                                                    <a:rPr lang="en-US" altLang="ko-Kore-KR" sz="3600" i="1">
                                                      <a:solidFill>
                                                        <a:srgbClr val="53585F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Spoqa Han Sans Neo Bold" panose="020B0500000000000000" pitchFamily="34" charset="-128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ko-Kore-KR" sz="3600" i="1">
                                                      <a:solidFill>
                                                        <a:srgbClr val="53585F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Spoqa Han Sans Neo Bold" panose="020B0500000000000000" pitchFamily="34" charset="-128"/>
                                                    </a:rPr>
                                                    <m:t>𝑧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ko-Kore-KR" sz="3600" i="1">
                                                      <a:solidFill>
                                                        <a:srgbClr val="53585F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Spoqa Han Sans Neo Bold" panose="020B0500000000000000" pitchFamily="34" charset="-128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altLang="ko-Kore-KR" sz="3600" i="1">
                                                  <a:solidFill>
                                                    <a:srgbClr val="53585F"/>
                                                  </a:solidFill>
                                                  <a:latin typeface="Cambria Math" panose="02040503050406030204" pitchFamily="18" charset="0"/>
                                                  <a:ea typeface="Spoqa Han Sans Neo Bold" panose="020B0500000000000000" pitchFamily="34" charset="-128"/>
                                                </a:rPr>
                                                <m:t>∙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altLang="ko-Kore-KR" sz="3600" i="1">
                                                      <a:solidFill>
                                                        <a:srgbClr val="53585F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Spoqa Han Sans Neo Bold" panose="020B0500000000000000" pitchFamily="34" charset="-128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ko-Kore-KR" sz="3600" i="1">
                                                      <a:solidFill>
                                                        <a:srgbClr val="53585F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Spoqa Han Sans Neo Bold" panose="020B0500000000000000" pitchFamily="34" charset="-128"/>
                                                    </a:rPr>
                                                    <m:t>𝑧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ko-Kore-KR" sz="3600" b="0" i="1" smtClean="0">
                                                      <a:solidFill>
                                                        <a:srgbClr val="53585F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Spoqa Han Sans Neo Bold" panose="020B0500000000000000" pitchFamily="34" charset="-128"/>
                                                    </a:rPr>
                                                    <m:t>𝑎</m:t>
                                                  </m:r>
                                                </m:sub>
                                              </m:sSub>
                                            </m:num>
                                            <m:den>
                                              <m:r>
                                                <a:rPr lang="en-US" altLang="ko-Kore-KR" sz="3600" i="1">
                                                  <a:solidFill>
                                                    <a:srgbClr val="53585F"/>
                                                  </a:solidFill>
                                                  <a:latin typeface="Cambria Math" panose="02040503050406030204" pitchFamily="18" charset="0"/>
                                                  <a:ea typeface="Spoqa Han Sans Neo Bold" panose="020B0500000000000000" pitchFamily="34" charset="-128"/>
                                                </a:rPr>
                                                <m:t>𝜏</m:t>
                                              </m:r>
                                            </m:den>
                                          </m:f>
                                          <m:r>
                                            <a:rPr lang="en-US" altLang="ko-KR" sz="3600" b="0" i="1" smtClean="0">
                                              <a:solidFill>
                                                <a:srgbClr val="53585F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</a:rPr>
                                            <m:t>)</m:t>
                                          </m:r>
                                        </m:e>
                                      </m:func>
                                    </m:e>
                                  </m:nary>
                                </m:den>
                              </m:f>
                            </m:e>
                          </m:func>
                        </m:e>
                      </m:nary>
                    </m:oMath>
                  </m:oMathPara>
                </a14:m>
                <a:endParaRPr lang="en-US" altLang="ko-Kore-KR" sz="36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ko-Kore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이를</a:t>
                </a:r>
                <a:r>
                  <a:rPr lang="en-US" altLang="ko-Kore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label</a:t>
                </a:r>
                <a:r>
                  <a:rPr lang="ko-Kore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이 있는 </a:t>
                </a:r>
                <a:r>
                  <a:rPr lang="en-US" altLang="ko-Kore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supervised </a:t>
                </a:r>
                <a:r>
                  <a:rPr lang="ko-Kore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버전으로 바꾸면</a:t>
                </a:r>
                <a:r>
                  <a:rPr lang="en-US" altLang="ko-Kore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,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ko-Kore-KR" sz="36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𝑃</m:t>
                    </m:r>
                    <m:d>
                      <m:dPr>
                        <m:ctrlPr>
                          <a:rPr lang="en-US" altLang="ko-Kore-KR" sz="36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dPr>
                      <m:e>
                        <m:r>
                          <a:rPr lang="en-US" altLang="ko-Kore-KR" sz="36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𝑖</m:t>
                        </m:r>
                      </m:e>
                    </m:d>
                    <m:r>
                      <a:rPr lang="en-US" altLang="ko-KR" sz="36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={</m:t>
                    </m:r>
                    <m:r>
                      <a:rPr lang="en-US" altLang="ko-KR" sz="36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𝑝</m:t>
                    </m:r>
                    <m:r>
                      <a:rPr lang="en-US" altLang="ko-KR" sz="36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∈</m:t>
                    </m:r>
                    <m:r>
                      <a:rPr lang="en-US" altLang="ko-KR" sz="36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𝐴</m:t>
                    </m:r>
                    <m:d>
                      <m:dPr>
                        <m:ctrlPr>
                          <a:rPr lang="en-US" altLang="ko-KR" sz="36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dPr>
                      <m:e>
                        <m:r>
                          <a:rPr lang="en-US" altLang="ko-KR" sz="36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𝑖</m:t>
                        </m:r>
                      </m:e>
                    </m:d>
                    <m:r>
                      <a:rPr lang="en-US" altLang="ko-KR" sz="36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: </m:t>
                    </m:r>
                    <m:acc>
                      <m:accPr>
                        <m:chr m:val="̃"/>
                        <m:ctrlPr>
                          <a:rPr lang="en-US" altLang="ko-KR" sz="36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ko-KR" sz="3600" b="0" i="1" smtClean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</m:ctrlPr>
                          </m:sSubPr>
                          <m:e>
                            <m:r>
                              <a:rPr lang="en-US" altLang="ko-KR" sz="3600" b="0" i="1" smtClean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ko-KR" sz="3600" b="0" i="1" smtClean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𝑝</m:t>
                            </m:r>
                          </m:sub>
                        </m:sSub>
                      </m:e>
                    </m:acc>
                    <m:r>
                      <a:rPr lang="en-US" altLang="ko-KR" sz="36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=</m:t>
                    </m:r>
                    <m:acc>
                      <m:accPr>
                        <m:chr m:val="̃"/>
                        <m:ctrlPr>
                          <a:rPr lang="en-US" altLang="ko-KR" sz="36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ko-KR" sz="3600" b="0" i="1" smtClean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</m:ctrlPr>
                          </m:sSubPr>
                          <m:e>
                            <m:r>
                              <a:rPr lang="en-US" altLang="ko-KR" sz="3600" b="0" i="1" smtClean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ko-KR" sz="3600" b="0" i="1" smtClean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𝑖</m:t>
                            </m:r>
                          </m:sub>
                        </m:sSub>
                      </m:e>
                    </m:acc>
                    <m:r>
                      <a:rPr lang="en-US" altLang="ko-KR" sz="36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}</m:t>
                    </m:r>
                  </m:oMath>
                </a14:m>
                <a:r>
                  <a:rPr lang="ko-Kore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라면</a:t>
                </a:r>
                <a:r>
                  <a:rPr lang="en-US" altLang="ko-Kore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, </a:t>
                </a:r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ore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sSubSupPr>
                        <m:e>
                          <m:r>
                            <a:rPr lang="en-US" altLang="ko-Kore-KR" sz="36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𝐿</m:t>
                          </m:r>
                        </m:e>
                        <m:sub>
                          <m:r>
                            <a:rPr lang="en-US" altLang="ko-Kore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𝑜𝑢𝑡</m:t>
                          </m:r>
                        </m:sub>
                        <m:sup>
                          <m:r>
                            <a:rPr lang="en-US" altLang="ko-Kore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𝑠𝑢𝑝</m:t>
                          </m:r>
                        </m:sup>
                      </m:sSubSup>
                      <m:r>
                        <a:rPr lang="en-US" altLang="ko-KR" sz="3600" i="1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(</m:t>
                      </m:r>
                      <m:r>
                        <a:rPr lang="en-US" altLang="ko-KR" sz="3600" i="1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𝑖</m:t>
                      </m:r>
                      <m:r>
                        <a:rPr lang="en-US" altLang="ko-KR" sz="3600" i="1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, </m:t>
                      </m:r>
                      <m:r>
                        <a:rPr lang="en-US" altLang="ko-KR" sz="3600" i="1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𝑗</m:t>
                      </m:r>
                      <m:d>
                        <m:dPr>
                          <m:ctrlPr>
                            <a:rPr lang="en-US" altLang="ko-KR" sz="36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dPr>
                        <m:e>
                          <m:r>
                            <a:rPr lang="en-US" altLang="ko-KR" sz="36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𝑗</m:t>
                          </m:r>
                        </m:e>
                      </m:d>
                      <m:r>
                        <a:rPr lang="en-US" altLang="ko-KR" sz="3600" i="1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)</m:t>
                      </m:r>
                      <m:r>
                        <a:rPr lang="en-US" altLang="ko-Kore-KR" sz="3600" i="1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ko-Kore-KR" sz="36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naryPr>
                        <m:sub>
                          <m:r>
                            <a:rPr lang="en-US" altLang="ko-Kore-KR" sz="36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𝑖</m:t>
                          </m:r>
                          <m:r>
                            <a:rPr lang="en-US" altLang="ko-Kore-KR" sz="36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∈</m:t>
                          </m:r>
                          <m:r>
                            <a:rPr lang="en-US" altLang="ko-Kore-KR" sz="36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𝐼</m:t>
                          </m:r>
                        </m:sub>
                        <m:sup/>
                        <m:e>
                          <m:r>
                            <m:rPr>
                              <m:nor/>
                            </m:rPr>
                            <a:rPr lang="en-US" altLang="ko-Kore-KR" sz="3600" dirty="0">
                              <a:solidFill>
                                <a:srgbClr val="53585F"/>
                              </a:solidFill>
                              <a:latin typeface="Spoqa Han Sans Neo" panose="020B0500000000000000" pitchFamily="34" charset="-128"/>
                              <a:ea typeface="Spoqa Han Sans Neo" panose="020B0500000000000000" pitchFamily="34" charset="-128"/>
                            </a:rPr>
                            <m:t> </m:t>
                          </m:r>
                          <m:sSubSup>
                            <m:sSubSupPr>
                              <m:ctrlPr>
                                <a:rPr lang="en-US" altLang="ko-Kore-KR" sz="36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sSubSupPr>
                            <m:e>
                              <m:r>
                                <a:rPr lang="en-US" altLang="ko-Kore-KR" sz="36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altLang="ko-Kore-KR" sz="36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𝑜𝑢𝑡</m:t>
                              </m:r>
                              <m:r>
                                <a:rPr lang="en-US" altLang="ko-Kore-KR" sz="36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, </m:t>
                              </m:r>
                              <m:r>
                                <a:rPr lang="en-US" altLang="ko-Kore-KR" sz="36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ko-Kore-KR" sz="36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𝑠𝑢𝑝</m:t>
                              </m:r>
                            </m:sup>
                          </m:sSubSup>
                        </m:e>
                      </m:nary>
                      <m:r>
                        <a:rPr lang="en-US" altLang="ko-Kore-KR" sz="3600" i="1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=</m:t>
                      </m:r>
                      <m:r>
                        <a:rPr lang="en-US" altLang="ko-Kore-KR" sz="36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ko-Kore-KR" sz="36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naryPr>
                        <m:sub>
                          <m:r>
                            <a:rPr lang="en-US" altLang="ko-Kore-KR" sz="36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𝑖</m:t>
                          </m:r>
                          <m:r>
                            <a:rPr lang="en-US" altLang="ko-Kore-KR" sz="36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∈</m:t>
                          </m:r>
                          <m:r>
                            <a:rPr lang="en-US" altLang="ko-Kore-KR" sz="36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𝐼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US" altLang="ko-Kore-KR" sz="36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fPr>
                            <m:num>
                              <m:r>
                                <a:rPr lang="en-US" altLang="ko-Kore-KR" sz="36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ko-Kore-KR" sz="36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|</m:t>
                              </m:r>
                              <m:r>
                                <a:rPr lang="en-US" altLang="ko-Kore-KR" sz="36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𝑃</m:t>
                              </m:r>
                              <m:r>
                                <a:rPr lang="en-US" altLang="ko-Kore-KR" sz="36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(</m:t>
                              </m:r>
                              <m:r>
                                <a:rPr lang="en-US" altLang="ko-Kore-KR" sz="36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𝑖</m:t>
                              </m:r>
                              <m:r>
                                <a:rPr lang="en-US" altLang="ko-Kore-KR" sz="36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)|</m:t>
                              </m:r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ko-Kore-KR" sz="36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naryPr>
                            <m:sub>
                              <m:r>
                                <a:rPr lang="en-US" altLang="ko-Kore-KR" sz="36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𝑝</m:t>
                              </m:r>
                              <m:r>
                                <a:rPr lang="en-US" altLang="ko-Kore-KR" sz="36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∈</m:t>
                              </m:r>
                              <m:r>
                                <a:rPr lang="en-US" altLang="ko-Kore-KR" sz="36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𝑃</m:t>
                              </m:r>
                              <m:r>
                                <a:rPr lang="en-US" altLang="ko-Kore-KR" sz="36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(</m:t>
                              </m:r>
                              <m:r>
                                <a:rPr lang="en-US" altLang="ko-Kore-KR" sz="36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𝑖</m:t>
                              </m:r>
                              <m:r>
                                <a:rPr lang="en-US" altLang="ko-Kore-KR" sz="36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)</m:t>
                              </m:r>
                            </m:sub>
                            <m:sup/>
                            <m:e>
                              <m:func>
                                <m:funcPr>
                                  <m:ctrlPr>
                                    <a:rPr lang="en-US" altLang="ko-Kore-KR" sz="36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ko-Kore-KR" sz="360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" panose="020B0500000000000000" pitchFamily="34" charset="-128"/>
                                    </a:rPr>
                                    <m:t>log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US" altLang="ko-Kore-KR" sz="3600" i="1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</m:ctrlPr>
                                    </m:fPr>
                                    <m:num>
                                      <m:func>
                                        <m:funcPr>
                                          <m:ctrlPr>
                                            <a:rPr lang="en-US" altLang="ko-Kore-KR" sz="3600" i="1">
                                              <a:solidFill>
                                                <a:srgbClr val="53585F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ko-Kore-KR" sz="3600">
                                              <a:solidFill>
                                                <a:srgbClr val="53585F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" panose="020B0500000000000000" pitchFamily="34" charset="-128"/>
                                            </a:rPr>
                                            <m:t>exp</m:t>
                                          </m:r>
                                        </m:fName>
                                        <m:e>
                                          <m:r>
                                            <a:rPr lang="en-US" altLang="ko-Kore-KR" sz="3600" i="1">
                                              <a:solidFill>
                                                <a:srgbClr val="53585F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</a:rPr>
                                            <m:t>(</m:t>
                                          </m:r>
                                          <m:f>
                                            <m:fPr>
                                              <m:ctrlPr>
                                                <a:rPr lang="en-US" altLang="ko-Kore-KR" sz="3600" i="1">
                                                  <a:solidFill>
                                                    <a:srgbClr val="53585F"/>
                                                  </a:solidFill>
                                                  <a:latin typeface="Cambria Math" panose="02040503050406030204" pitchFamily="18" charset="0"/>
                                                  <a:ea typeface="Spoqa Han Sans Neo Bold" panose="020B0500000000000000" pitchFamily="34" charset="-128"/>
                                                </a:rPr>
                                              </m:ctrlPr>
                                            </m:fPr>
                                            <m:num>
                                              <m:sSub>
                                                <m:sSubPr>
                                                  <m:ctrlPr>
                                                    <a:rPr lang="en-US" altLang="ko-Kore-KR" sz="3600" i="1">
                                                      <a:solidFill>
                                                        <a:srgbClr val="53585F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Spoqa Han Sans Neo Bold" panose="020B0500000000000000" pitchFamily="34" charset="-128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ko-Kore-KR" sz="3600" i="1">
                                                      <a:solidFill>
                                                        <a:srgbClr val="53585F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Spoqa Han Sans Neo Bold" panose="020B0500000000000000" pitchFamily="34" charset="-128"/>
                                                    </a:rPr>
                                                    <m:t>𝑧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ko-Kore-KR" sz="3600" i="1">
                                                      <a:solidFill>
                                                        <a:srgbClr val="53585F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Spoqa Han Sans Neo Bold" panose="020B0500000000000000" pitchFamily="34" charset="-128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altLang="ko-Kore-KR" sz="3600" i="1">
                                                  <a:solidFill>
                                                    <a:srgbClr val="53585F"/>
                                                  </a:solidFill>
                                                  <a:latin typeface="Cambria Math" panose="02040503050406030204" pitchFamily="18" charset="0"/>
                                                  <a:ea typeface="Spoqa Han Sans Neo Bold" panose="020B0500000000000000" pitchFamily="34" charset="-128"/>
                                                </a:rPr>
                                                <m:t>∙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altLang="ko-Kore-KR" sz="3600" i="1">
                                                      <a:solidFill>
                                                        <a:srgbClr val="53585F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Spoqa Han Sans Neo Bold" panose="020B0500000000000000" pitchFamily="34" charset="-128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ko-Kore-KR" sz="3600" i="1">
                                                      <a:solidFill>
                                                        <a:srgbClr val="53585F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Spoqa Han Sans Neo Bold" panose="020B0500000000000000" pitchFamily="34" charset="-128"/>
                                                    </a:rPr>
                                                    <m:t>𝑧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ko-Kore-KR" sz="3600" i="1">
                                                      <a:solidFill>
                                                        <a:srgbClr val="53585F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Spoqa Han Sans Neo Bold" panose="020B0500000000000000" pitchFamily="34" charset="-128"/>
                                                    </a:rPr>
                                                    <m:t>𝑗</m:t>
                                                  </m:r>
                                                  <m:d>
                                                    <m:dPr>
                                                      <m:ctrlPr>
                                                        <a:rPr lang="en-US" altLang="ko-Kore-KR" sz="3600" i="1">
                                                          <a:solidFill>
                                                            <a:srgbClr val="53585F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Spoqa Han Sans Neo Bold" panose="020B0500000000000000" pitchFamily="34" charset="-128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r>
                                                        <a:rPr lang="en-US" altLang="ko-Kore-KR" sz="3600" i="1">
                                                          <a:solidFill>
                                                            <a:srgbClr val="53585F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Spoqa Han Sans Neo Bold" panose="020B0500000000000000" pitchFamily="34" charset="-128"/>
                                                        </a:rPr>
                                                        <m:t>𝑖</m:t>
                                                      </m:r>
                                                    </m:e>
                                                  </m:d>
                                                </m:sub>
                                              </m:sSub>
                                            </m:num>
                                            <m:den>
                                              <m:r>
                                                <a:rPr lang="en-US" altLang="ko-Kore-KR" sz="3600" i="1">
                                                  <a:solidFill>
                                                    <a:srgbClr val="53585F"/>
                                                  </a:solidFill>
                                                  <a:latin typeface="Cambria Math" panose="02040503050406030204" pitchFamily="18" charset="0"/>
                                                  <a:ea typeface="Spoqa Han Sans Neo Bold" panose="020B0500000000000000" pitchFamily="34" charset="-128"/>
                                                </a:rPr>
                                                <m:t>𝜏</m:t>
                                              </m:r>
                                            </m:den>
                                          </m:f>
                                          <m:r>
                                            <a:rPr lang="en-US" altLang="ko-Kore-KR" sz="3600" i="1">
                                              <a:solidFill>
                                                <a:srgbClr val="53585F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</a:rPr>
                                            <m:t>)</m:t>
                                          </m:r>
                                        </m:e>
                                      </m:func>
                                    </m:num>
                                    <m:den>
                                      <m:nary>
                                        <m:naryPr>
                                          <m:chr m:val="∑"/>
                                          <m:supHide m:val="on"/>
                                          <m:ctrlPr>
                                            <a:rPr lang="en-US" altLang="ko-Kore-KR" sz="3600" i="1">
                                              <a:solidFill>
                                                <a:srgbClr val="53585F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a:rPr lang="en-US" altLang="ko-Kore-KR" sz="3600" i="1">
                                              <a:solidFill>
                                                <a:srgbClr val="53585F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</a:rPr>
                                            <m:t>𝑎</m:t>
                                          </m:r>
                                          <m:r>
                                            <a:rPr lang="en-US" altLang="ko-Kore-KR" sz="3600" i="1">
                                              <a:solidFill>
                                                <a:srgbClr val="53585F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</a:rPr>
                                            <m:t>∈</m:t>
                                          </m:r>
                                          <m:r>
                                            <a:rPr lang="en-US" altLang="ko-Kore-KR" sz="3600" i="1">
                                              <a:solidFill>
                                                <a:srgbClr val="53585F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</a:rPr>
                                            <m:t>𝐴</m:t>
                                          </m:r>
                                          <m:r>
                                            <a:rPr lang="en-US" altLang="ko-Kore-KR" sz="3600" i="1">
                                              <a:solidFill>
                                                <a:srgbClr val="53585F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</a:rPr>
                                            <m:t>(</m:t>
                                          </m:r>
                                          <m:r>
                                            <a:rPr lang="en-US" altLang="ko-Kore-KR" sz="3600" i="1">
                                              <a:solidFill>
                                                <a:srgbClr val="53585F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</a:rPr>
                                            <m:t>𝑖</m:t>
                                          </m:r>
                                          <m:r>
                                            <a:rPr lang="en-US" altLang="ko-Kore-KR" sz="3600" i="1">
                                              <a:solidFill>
                                                <a:srgbClr val="53585F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</a:rPr>
                                            <m:t>)</m:t>
                                          </m:r>
                                        </m:sub>
                                        <m:sup/>
                                        <m:e>
                                          <m:func>
                                            <m:funcPr>
                                              <m:ctrlPr>
                                                <a:rPr lang="en-US" altLang="ko-Kore-KR" sz="3600" i="1">
                                                  <a:solidFill>
                                                    <a:srgbClr val="53585F"/>
                                                  </a:solidFill>
                                                  <a:latin typeface="Cambria Math" panose="02040503050406030204" pitchFamily="18" charset="0"/>
                                                  <a:ea typeface="Spoqa Han Sans Neo Bold" panose="020B0500000000000000" pitchFamily="34" charset="-128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altLang="ko-Kore-KR" sz="3600">
                                                  <a:solidFill>
                                                    <a:srgbClr val="53585F"/>
                                                  </a:solidFill>
                                                  <a:latin typeface="Cambria Math" panose="02040503050406030204" pitchFamily="18" charset="0"/>
                                                  <a:ea typeface="Spoqa Han Sans Neo" panose="020B0500000000000000" pitchFamily="34" charset="-128"/>
                                                </a:rPr>
                                                <m:t>exp</m:t>
                                              </m:r>
                                            </m:fName>
                                            <m:e>
                                              <m:r>
                                                <a:rPr lang="en-US" altLang="ko-KR" sz="3600" i="1">
                                                  <a:solidFill>
                                                    <a:srgbClr val="53585F"/>
                                                  </a:solidFill>
                                                  <a:latin typeface="Cambria Math" panose="02040503050406030204" pitchFamily="18" charset="0"/>
                                                  <a:ea typeface="Spoqa Han Sans Neo Bold" panose="020B0500000000000000" pitchFamily="34" charset="-128"/>
                                                </a:rPr>
                                                <m:t>(</m:t>
                                              </m:r>
                                              <m:f>
                                                <m:fPr>
                                                  <m:ctrlPr>
                                                    <a:rPr lang="en-US" altLang="ko-Kore-KR" sz="3600" i="1">
                                                      <a:solidFill>
                                                        <a:srgbClr val="53585F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Spoqa Han Sans Neo Bold" panose="020B0500000000000000" pitchFamily="34" charset="-128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sSub>
                                                    <m:sSubPr>
                                                      <m:ctrlPr>
                                                        <a:rPr lang="en-US" altLang="ko-Kore-KR" sz="3600" i="1">
                                                          <a:solidFill>
                                                            <a:srgbClr val="53585F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Spoqa Han Sans Neo Bold" panose="020B0500000000000000" pitchFamily="34" charset="-128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altLang="ko-Kore-KR" sz="3600" i="1">
                                                          <a:solidFill>
                                                            <a:srgbClr val="53585F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Spoqa Han Sans Neo Bold" panose="020B0500000000000000" pitchFamily="34" charset="-128"/>
                                                        </a:rPr>
                                                        <m:t>𝑧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altLang="ko-Kore-KR" sz="3600" i="1">
                                                          <a:solidFill>
                                                            <a:srgbClr val="53585F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Spoqa Han Sans Neo Bold" panose="020B0500000000000000" pitchFamily="34" charset="-128"/>
                                                        </a:rPr>
                                                        <m:t>𝑖</m:t>
                                                      </m:r>
                                                    </m:sub>
                                                  </m:sSub>
                                                  <m:r>
                                                    <a:rPr lang="en-US" altLang="ko-Kore-KR" sz="3600" i="1">
                                                      <a:solidFill>
                                                        <a:srgbClr val="53585F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Spoqa Han Sans Neo Bold" panose="020B0500000000000000" pitchFamily="34" charset="-128"/>
                                                    </a:rPr>
                                                    <m:t>∙</m:t>
                                                  </m:r>
                                                  <m:sSub>
                                                    <m:sSubPr>
                                                      <m:ctrlPr>
                                                        <a:rPr lang="en-US" altLang="ko-Kore-KR" sz="3600" i="1">
                                                          <a:solidFill>
                                                            <a:srgbClr val="53585F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Spoqa Han Sans Neo Bold" panose="020B0500000000000000" pitchFamily="34" charset="-128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altLang="ko-Kore-KR" sz="3600" i="1">
                                                          <a:solidFill>
                                                            <a:srgbClr val="53585F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Spoqa Han Sans Neo Bold" panose="020B0500000000000000" pitchFamily="34" charset="-128"/>
                                                        </a:rPr>
                                                        <m:t>𝑧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altLang="ko-Kore-KR" sz="3600" i="1">
                                                          <a:solidFill>
                                                            <a:srgbClr val="53585F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Spoqa Han Sans Neo Bold" panose="020B0500000000000000" pitchFamily="34" charset="-128"/>
                                                        </a:rPr>
                                                        <m:t>𝑎</m:t>
                                                      </m:r>
                                                    </m:sub>
                                                  </m:sSub>
                                                </m:num>
                                                <m:den>
                                                  <m:r>
                                                    <a:rPr lang="en-US" altLang="ko-Kore-KR" sz="3600" i="1">
                                                      <a:solidFill>
                                                        <a:srgbClr val="53585F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Spoqa Han Sans Neo Bold" panose="020B0500000000000000" pitchFamily="34" charset="-128"/>
                                                    </a:rPr>
                                                    <m:t>𝜏</m:t>
                                                  </m:r>
                                                </m:den>
                                              </m:f>
                                              <m:r>
                                                <a:rPr lang="en-US" altLang="ko-KR" sz="3600" i="1">
                                                  <a:solidFill>
                                                    <a:srgbClr val="53585F"/>
                                                  </a:solidFill>
                                                  <a:latin typeface="Cambria Math" panose="02040503050406030204" pitchFamily="18" charset="0"/>
                                                  <a:ea typeface="Spoqa Han Sans Neo Bold" panose="020B0500000000000000" pitchFamily="34" charset="-128"/>
                                                </a:rPr>
                                                <m:t>)</m:t>
                                              </m:r>
                                            </m:e>
                                          </m:func>
                                        </m:e>
                                      </m:nary>
                                    </m:den>
                                  </m:f>
                                </m:e>
                              </m:func>
                            </m:e>
                          </m:nary>
                        </m:e>
                      </m:nary>
                    </m:oMath>
                  </m:oMathPara>
                </a14:m>
                <a:endParaRPr lang="en-US" altLang="ko-KR" sz="3600" i="1" dirty="0">
                  <a:solidFill>
                    <a:srgbClr val="53585F"/>
                  </a:solidFill>
                  <a:latin typeface="Cambria Math" panose="02040503050406030204" pitchFamily="18" charset="0"/>
                  <a:ea typeface="Spoqa Han Sans Neo Bold" panose="020B0500000000000000" pitchFamily="34" charset="-128"/>
                </a:endParaRPr>
              </a:p>
              <a:p>
                <a:pPr lvl="1"/>
                <a:r>
                  <a:rPr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이 된다</a:t>
                </a:r>
                <a:r>
                  <a:rPr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.</a:t>
                </a:r>
                <a:br>
                  <a:rPr lang="en-US" altLang="ko-KR" sz="3600" i="1" dirty="0">
                    <a:solidFill>
                      <a:srgbClr val="53585F"/>
                    </a:solidFill>
                    <a:latin typeface="Cambria Math" panose="02040503050406030204" pitchFamily="18" charset="0"/>
                    <a:ea typeface="Spoqa Han Sans Neo Bold" panose="020B0500000000000000" pitchFamily="34" charset="-128"/>
                  </a:rPr>
                </a:br>
                <a:endParaRPr lang="en" altLang="ko-Kore-KR" sz="36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</p:txBody>
          </p:sp>
        </mc:Choice>
        <mc:Fallback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54970F6C-FD81-C247-BDBB-D9A5F7583C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5928" y="3329608"/>
                <a:ext cx="19838232" cy="9020611"/>
              </a:xfrm>
              <a:prstGeom prst="rect">
                <a:avLst/>
              </a:prstGeom>
              <a:blipFill>
                <a:blip r:embed="rId4"/>
                <a:stretch>
                  <a:fillRect l="-896" b="-16174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직사각형 13">
            <a:extLst>
              <a:ext uri="{FF2B5EF4-FFF2-40B4-BE49-F238E27FC236}">
                <a16:creationId xmlns:a16="http://schemas.microsoft.com/office/drawing/2014/main" id="{449BBE06-8119-0349-88B7-DE3F8E066C6B}"/>
              </a:ext>
            </a:extLst>
          </p:cNvPr>
          <p:cNvSpPr/>
          <p:nvPr/>
        </p:nvSpPr>
        <p:spPr>
          <a:xfrm>
            <a:off x="4319528" y="12881508"/>
            <a:ext cx="1196224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2" defTabSz="457200">
              <a:spcBef>
                <a:spcPts val="1200"/>
              </a:spcBef>
              <a:spcAft>
                <a:spcPts val="1500"/>
              </a:spcAft>
              <a:defRPr sz="4500" spc="-45">
                <a:solidFill>
                  <a:srgbClr val="53585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R" sz="20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Khosla, </a:t>
            </a:r>
            <a:r>
              <a:rPr lang="en" altLang="ko-KR" sz="2000" dirty="0" err="1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Prannay</a:t>
            </a:r>
            <a:r>
              <a:rPr lang="en" altLang="ko-KR" sz="20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 et al. "Supervised contrastive learning." </a:t>
            </a:r>
            <a:r>
              <a:rPr lang="en" altLang="ko-KR" sz="2000" dirty="0" err="1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arXiv</a:t>
            </a:r>
            <a:r>
              <a:rPr lang="en" altLang="ko-KR" sz="20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preprint arXiv:2004.11362 (2020).</a:t>
            </a:r>
            <a:endParaRPr lang="ko-KR" altLang="en-US" sz="2000" dirty="0"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810580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6499854" cy="487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b="1" dirty="0"/>
              <a:t>Deep metric learning?</a:t>
            </a:r>
          </a:p>
        </p:txBody>
      </p:sp>
      <p:sp>
        <p:nvSpPr>
          <p:cNvPr id="8" name="슬라이드 번호 개체 틀 4">
            <a:extLst>
              <a:ext uri="{FF2B5EF4-FFF2-40B4-BE49-F238E27FC236}">
                <a16:creationId xmlns:a16="http://schemas.microsoft.com/office/drawing/2014/main" id="{9F266784-E60F-C04C-837A-9B3815E8A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4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12" name="Shape 222">
            <a:extLst>
              <a:ext uri="{FF2B5EF4-FFF2-40B4-BE49-F238E27FC236}">
                <a16:creationId xmlns:a16="http://schemas.microsoft.com/office/drawing/2014/main" id="{F747883E-6DCE-7645-A58B-DC1222711690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14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3" name="Shape 223">
            <a:extLst>
              <a:ext uri="{FF2B5EF4-FFF2-40B4-BE49-F238E27FC236}">
                <a16:creationId xmlns:a16="http://schemas.microsoft.com/office/drawing/2014/main" id="{58EF0780-999B-1D4F-AF96-416DBA183A9C}"/>
              </a:ext>
            </a:extLst>
          </p:cNvPr>
          <p:cNvSpPr/>
          <p:nvPr/>
        </p:nvSpPr>
        <p:spPr>
          <a:xfrm>
            <a:off x="20828000" y="2200124"/>
            <a:ext cx="2540000" cy="10900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000" dirty="0">
                <a:sym typeface="SpoqaHanSans-Bold"/>
              </a:rPr>
              <a:t>Deep Metric Learning</a:t>
            </a:r>
          </a:p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" altLang="ko-Kore-KR" sz="2000" dirty="0">
              <a:sym typeface="SpoqaHanSans-Bold"/>
            </a:endParaRPr>
          </a:p>
        </p:txBody>
      </p:sp>
      <p:pic>
        <p:nvPicPr>
          <p:cNvPr id="33794" name="Picture 2" descr="Symmetry 11 01066 g003 550">
            <a:extLst>
              <a:ext uri="{FF2B5EF4-FFF2-40B4-BE49-F238E27FC236}">
                <a16:creationId xmlns:a16="http://schemas.microsoft.com/office/drawing/2014/main" id="{89032E1B-17D2-0940-AE85-AB300CDC9F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7321" y="3913237"/>
            <a:ext cx="11849854" cy="8337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7DA332FF-7C1D-EB47-8A26-6A9F81B3D153}"/>
              </a:ext>
            </a:extLst>
          </p:cNvPr>
          <p:cNvSpPr/>
          <p:nvPr/>
        </p:nvSpPr>
        <p:spPr>
          <a:xfrm>
            <a:off x="4989301" y="12626668"/>
            <a:ext cx="1140589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Kaya, </a:t>
            </a:r>
            <a:r>
              <a:rPr lang="en" altLang="ko-Kore-KR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Mahmut</a:t>
            </a:r>
            <a:r>
              <a:rPr lang="en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 and Hasan </a:t>
            </a:r>
            <a:r>
              <a:rPr lang="en" altLang="ko-Kore-KR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Şakir</a:t>
            </a:r>
            <a:r>
              <a:rPr lang="en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Bilge. "Deep metric learning: A survey." Symmetry 11.9 (2019): 1066.</a:t>
            </a:r>
            <a:endParaRPr lang="ko-Kore-KR" altLang="en-US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5601546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6499854" cy="107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b="1" dirty="0"/>
              <a:t>Supervised Contrastive Learning (2020)</a:t>
            </a:r>
          </a:p>
          <a:p>
            <a:pPr marL="457200" indent="-457200">
              <a:spcBef>
                <a:spcPts val="1000"/>
              </a:spcBef>
              <a:buFont typeface="Arial" panose="020B0604020202020204" pitchFamily="34" charset="0"/>
              <a:buChar char="•"/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R" altLang="en-US" dirty="0"/>
              <a:t>목적 함수</a:t>
            </a:r>
            <a:endParaRPr lang="en-US" altLang="ko-KR" dirty="0"/>
          </a:p>
        </p:txBody>
      </p:sp>
      <p:sp>
        <p:nvSpPr>
          <p:cNvPr id="8" name="슬라이드 번호 개체 틀 4">
            <a:extLst>
              <a:ext uri="{FF2B5EF4-FFF2-40B4-BE49-F238E27FC236}">
                <a16:creationId xmlns:a16="http://schemas.microsoft.com/office/drawing/2014/main" id="{9F266784-E60F-C04C-837A-9B3815E8A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40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12" name="Shape 222">
            <a:extLst>
              <a:ext uri="{FF2B5EF4-FFF2-40B4-BE49-F238E27FC236}">
                <a16:creationId xmlns:a16="http://schemas.microsoft.com/office/drawing/2014/main" id="{F747883E-6DCE-7645-A58B-DC1222711690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14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3" name="Shape 223">
            <a:extLst>
              <a:ext uri="{FF2B5EF4-FFF2-40B4-BE49-F238E27FC236}">
                <a16:creationId xmlns:a16="http://schemas.microsoft.com/office/drawing/2014/main" id="{58EF0780-999B-1D4F-AF96-416DBA183A9C}"/>
              </a:ext>
            </a:extLst>
          </p:cNvPr>
          <p:cNvSpPr/>
          <p:nvPr/>
        </p:nvSpPr>
        <p:spPr>
          <a:xfrm>
            <a:off x="20828000" y="2200124"/>
            <a:ext cx="2540000" cy="10900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000" dirty="0">
                <a:sym typeface="SpoqaHanSans-Bold"/>
              </a:rPr>
              <a:t>Deep Metric Learning</a:t>
            </a:r>
          </a:p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" altLang="ko-Kore-KR" sz="2000" dirty="0">
              <a:sym typeface="SpoqaHanSans-Bold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54970F6C-FD81-C247-BDBB-D9A5F7583C42}"/>
                  </a:ext>
                </a:extLst>
              </p:cNvPr>
              <p:cNvSpPr/>
              <p:nvPr/>
            </p:nvSpPr>
            <p:spPr>
              <a:xfrm>
                <a:off x="2015928" y="3329608"/>
                <a:ext cx="19838232" cy="95201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ore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참고</a:t>
                </a:r>
                <a:r>
                  <a:rPr lang="en-US" altLang="ko-Kore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: </a:t>
                </a:r>
                <a:r>
                  <a:rPr lang="ko-Kore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논문에서는 </a:t>
                </a:r>
                <a:r>
                  <a:rPr lang="en-US" altLang="ko-Kore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2</a:t>
                </a:r>
                <a:r>
                  <a:rPr lang="ko-Kore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개</a:t>
                </a:r>
                <a:r>
                  <a:rPr lang="en-US" altLang="ko-Kore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</a:t>
                </a:r>
                <a:r>
                  <a:rPr lang="ko-Kore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버전의 </a:t>
                </a:r>
                <a:r>
                  <a:rPr lang="en-US" altLang="ko-Kore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loss</a:t>
                </a:r>
                <a:r>
                  <a:rPr lang="ko-Kore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를 제안했다</a:t>
                </a:r>
                <a:r>
                  <a:rPr lang="en-US" altLang="ko-Kore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! </a:t>
                </a:r>
                <a:br>
                  <a:rPr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 Bold" panose="020B0500000000000000" pitchFamily="34" charset="-128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ore-KR" sz="36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sSubSupPr>
                        <m:e>
                          <m:r>
                            <a:rPr lang="en-US" altLang="ko-Kore-KR" sz="36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𝐿</m:t>
                          </m:r>
                        </m:e>
                        <m:sub>
                          <m:r>
                            <a:rPr lang="en-US" altLang="ko-Kore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𝑜𝑢𝑡</m:t>
                          </m:r>
                        </m:sub>
                        <m:sup>
                          <m:r>
                            <a:rPr lang="en-US" altLang="ko-Kore-KR" sz="36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𝑠𝑢𝑝</m:t>
                          </m:r>
                        </m:sup>
                      </m:sSubSup>
                      <m:d>
                        <m:dPr>
                          <m:ctrlPr>
                            <a:rPr lang="en-US" altLang="ko-KR" sz="36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dPr>
                        <m:e>
                          <m:r>
                            <a:rPr lang="en-US" altLang="ko-KR" sz="36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𝑖</m:t>
                          </m:r>
                          <m:r>
                            <a:rPr lang="en-US" altLang="ko-KR" sz="36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, </m:t>
                          </m:r>
                          <m:r>
                            <a:rPr lang="en-US" altLang="ko-KR" sz="36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𝑗</m:t>
                          </m:r>
                          <m:d>
                            <m:dPr>
                              <m:ctrlPr>
                                <a:rPr lang="en-US" altLang="ko-KR" sz="36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dPr>
                            <m:e>
                              <m:r>
                                <a:rPr lang="en-US" altLang="ko-KR" sz="36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𝑗</m:t>
                              </m:r>
                            </m:e>
                          </m:d>
                        </m:e>
                      </m:d>
                      <m:r>
                        <a:rPr lang="en-US" altLang="ko-Kore-KR" sz="3600" i="1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ko-Kore-KR" sz="36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naryPr>
                        <m:sub>
                          <m:r>
                            <a:rPr lang="en-US" altLang="ko-Kore-KR" sz="36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𝑖</m:t>
                          </m:r>
                          <m:r>
                            <a:rPr lang="en-US" altLang="ko-Kore-KR" sz="36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∈</m:t>
                          </m:r>
                          <m:r>
                            <a:rPr lang="en-US" altLang="ko-Kore-KR" sz="36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𝐼</m:t>
                          </m:r>
                        </m:sub>
                        <m:sup/>
                        <m:e>
                          <m:r>
                            <m:rPr>
                              <m:nor/>
                            </m:rPr>
                            <a:rPr lang="en-US" altLang="ko-Kore-KR" sz="3600" dirty="0">
                              <a:solidFill>
                                <a:srgbClr val="53585F"/>
                              </a:solidFill>
                              <a:latin typeface="Spoqa Han Sans Neo" panose="020B0500000000000000" pitchFamily="34" charset="-128"/>
                              <a:ea typeface="Spoqa Han Sans Neo" panose="020B0500000000000000" pitchFamily="34" charset="-128"/>
                            </a:rPr>
                            <m:t> </m:t>
                          </m:r>
                          <m:sSubSup>
                            <m:sSubSupPr>
                              <m:ctrlPr>
                                <a:rPr lang="en-US" altLang="ko-Kore-KR" sz="36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sSubSupPr>
                            <m:e>
                              <m:r>
                                <a:rPr lang="en-US" altLang="ko-Kore-KR" sz="36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altLang="ko-Kore-KR" sz="36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𝑜𝑢𝑡</m:t>
                              </m:r>
                              <m:r>
                                <a:rPr lang="en-US" altLang="ko-Kore-KR" sz="36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, </m:t>
                              </m:r>
                              <m:r>
                                <a:rPr lang="en-US" altLang="ko-Kore-KR" sz="36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ko-Kore-KR" sz="36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𝑠𝑢𝑝</m:t>
                              </m:r>
                            </m:sup>
                          </m:sSubSup>
                        </m:e>
                      </m:nary>
                      <m:r>
                        <a:rPr lang="en-US" altLang="ko-Kore-KR" sz="3600" i="1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ko-Kore-KR" sz="36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naryPr>
                        <m:sub>
                          <m:r>
                            <a:rPr lang="en-US" altLang="ko-Kore-KR" sz="36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𝑖</m:t>
                          </m:r>
                          <m:r>
                            <a:rPr lang="en-US" altLang="ko-Kore-KR" sz="36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∈</m:t>
                          </m:r>
                          <m:r>
                            <a:rPr lang="en-US" altLang="ko-Kore-KR" sz="36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𝐼</m:t>
                          </m:r>
                        </m:sub>
                        <m:sup/>
                        <m:e>
                          <m:r>
                            <a:rPr lang="en-US" altLang="ko-Kore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US" altLang="ko-Kore-KR" sz="36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funcPr>
                            <m:fName>
                              <m:f>
                                <m:fPr>
                                  <m:ctrlPr>
                                    <a:rPr lang="en-US" altLang="ko-Kore-KR" sz="36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ore-KR" sz="36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1</m:t>
                                  </m:r>
                                </m:num>
                                <m:den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altLang="ko-Kore-KR" sz="3600" i="1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ore-KR" sz="3600" i="1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  <m:t>𝑃</m:t>
                                      </m:r>
                                      <m:d>
                                        <m:dPr>
                                          <m:ctrlPr>
                                            <a:rPr lang="en-US" altLang="ko-Kore-KR" sz="3600" i="1">
                                              <a:solidFill>
                                                <a:srgbClr val="53585F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ko-Kore-KR" sz="3600" i="1">
                                              <a:solidFill>
                                                <a:srgbClr val="53585F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e>
                                  </m:d>
                                </m:den>
                              </m:f>
                            </m:fName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altLang="ko-Kore-KR" sz="36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supHide m:val="on"/>
                                      <m:ctrlPr>
                                        <a:rPr lang="en-US" altLang="ko-Kore-KR" sz="3600" i="1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n-US" altLang="ko-Kore-KR" sz="3600" i="1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  <m:t>𝑝</m:t>
                                      </m:r>
                                      <m:r>
                                        <a:rPr lang="en-US" altLang="ko-Kore-KR" sz="3600" i="1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  <m:t>∈</m:t>
                                      </m:r>
                                      <m:r>
                                        <a:rPr lang="en-US" altLang="ko-Kore-KR" sz="3600" i="1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  <m:t>𝑃</m:t>
                                      </m:r>
                                      <m:d>
                                        <m:dPr>
                                          <m:ctrlPr>
                                            <a:rPr lang="en-US" altLang="ko-Kore-KR" sz="3600" i="1">
                                              <a:solidFill>
                                                <a:srgbClr val="53585F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ko-Kore-KR" sz="3600" i="1">
                                              <a:solidFill>
                                                <a:srgbClr val="53585F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b>
                                    <m:sup/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ore-KR" sz="360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  <m:t>log</m:t>
                                      </m:r>
                                      <m:f>
                                        <m:fPr>
                                          <m:ctrlPr>
                                            <a:rPr lang="en-US" altLang="ko-Kore-KR" sz="3600" i="1">
                                              <a:solidFill>
                                                <a:srgbClr val="53585F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</a:rPr>
                                          </m:ctrlPr>
                                        </m:fPr>
                                        <m:num>
                                          <m:func>
                                            <m:funcPr>
                                              <m:ctrlPr>
                                                <a:rPr lang="en-US" altLang="ko-Kore-KR" sz="3600" i="1">
                                                  <a:solidFill>
                                                    <a:srgbClr val="53585F"/>
                                                  </a:solidFill>
                                                  <a:latin typeface="Cambria Math" panose="02040503050406030204" pitchFamily="18" charset="0"/>
                                                  <a:ea typeface="Spoqa Han Sans Neo Bold" panose="020B0500000000000000" pitchFamily="34" charset="-128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altLang="ko-Kore-KR" sz="3600">
                                                  <a:solidFill>
                                                    <a:srgbClr val="53585F"/>
                                                  </a:solidFill>
                                                  <a:latin typeface="Cambria Math" panose="02040503050406030204" pitchFamily="18" charset="0"/>
                                                  <a:ea typeface="Spoqa Han Sans Neo" panose="020B0500000000000000" pitchFamily="34" charset="-128"/>
                                                </a:rPr>
                                                <m:t>exp</m:t>
                                              </m:r>
                                            </m:fName>
                                            <m:e>
                                              <m:d>
                                                <m:dPr>
                                                  <m:ctrlPr>
                                                    <a:rPr lang="en-US" altLang="ko-Kore-KR" sz="3600" i="1">
                                                      <a:solidFill>
                                                        <a:srgbClr val="53585F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Spoqa Han Sans Neo Bold" panose="020B0500000000000000" pitchFamily="34" charset="-128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f>
                                                    <m:fPr>
                                                      <m:ctrlPr>
                                                        <a:rPr lang="en-US" altLang="ko-Kore-KR" sz="3600" i="1">
                                                          <a:solidFill>
                                                            <a:srgbClr val="53585F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Spoqa Han Sans Neo Bold" panose="020B0500000000000000" pitchFamily="34" charset="-128"/>
                                                        </a:rPr>
                                                      </m:ctrlPr>
                                                    </m:fPr>
                                                    <m:num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altLang="ko-Kore-KR" sz="3600" i="1">
                                                              <a:solidFill>
                                                                <a:srgbClr val="53585F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Spoqa Han Sans Neo Bold" panose="020B0500000000000000" pitchFamily="34" charset="-128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en-US" altLang="ko-Kore-KR" sz="3600" i="1">
                                                              <a:solidFill>
                                                                <a:srgbClr val="53585F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Spoqa Han Sans Neo Bold" panose="020B0500000000000000" pitchFamily="34" charset="-128"/>
                                                            </a:rPr>
                                                            <m:t>𝑧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en-US" altLang="ko-Kore-KR" sz="3600" i="1">
                                                              <a:solidFill>
                                                                <a:srgbClr val="53585F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Spoqa Han Sans Neo Bold" panose="020B0500000000000000" pitchFamily="34" charset="-128"/>
                                                            </a:rPr>
                                                            <m:t>𝑖</m:t>
                                                          </m:r>
                                                        </m:sub>
                                                      </m:sSub>
                                                      <m:r>
                                                        <a:rPr lang="en-US" altLang="ko-Kore-KR" sz="3600" i="1">
                                                          <a:solidFill>
                                                            <a:srgbClr val="53585F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Spoqa Han Sans Neo Bold" panose="020B0500000000000000" pitchFamily="34" charset="-128"/>
                                                        </a:rPr>
                                                        <m:t>∙</m:t>
                                                      </m:r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altLang="ko-Kore-KR" sz="3600" i="1">
                                                              <a:solidFill>
                                                                <a:srgbClr val="53585F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Spoqa Han Sans Neo Bold" panose="020B0500000000000000" pitchFamily="34" charset="-128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en-US" altLang="ko-Kore-KR" sz="3600" i="1">
                                                              <a:solidFill>
                                                                <a:srgbClr val="53585F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Spoqa Han Sans Neo Bold" panose="020B0500000000000000" pitchFamily="34" charset="-128"/>
                                                            </a:rPr>
                                                            <m:t>𝑧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en-US" altLang="ko-Kore-KR" sz="3600" i="1">
                                                              <a:solidFill>
                                                                <a:srgbClr val="53585F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Spoqa Han Sans Neo Bold" panose="020B0500000000000000" pitchFamily="34" charset="-128"/>
                                                            </a:rPr>
                                                            <m:t>𝑗</m:t>
                                                          </m:r>
                                                          <m:d>
                                                            <m:dPr>
                                                              <m:ctrlPr>
                                                                <a:rPr lang="en-US" altLang="ko-Kore-KR" sz="3600" i="1">
                                                                  <a:solidFill>
                                                                    <a:srgbClr val="53585F"/>
                                                                  </a:solidFill>
                                                                  <a:latin typeface="Cambria Math" panose="02040503050406030204" pitchFamily="18" charset="0"/>
                                                                  <a:ea typeface="Spoqa Han Sans Neo Bold" panose="020B0500000000000000" pitchFamily="34" charset="-128"/>
                                                                </a:rPr>
                                                              </m:ctrlPr>
                                                            </m:dPr>
                                                            <m:e>
                                                              <m:r>
                                                                <a:rPr lang="en-US" altLang="ko-Kore-KR" sz="3600" i="1">
                                                                  <a:solidFill>
                                                                    <a:srgbClr val="53585F"/>
                                                                  </a:solidFill>
                                                                  <a:latin typeface="Cambria Math" panose="02040503050406030204" pitchFamily="18" charset="0"/>
                                                                  <a:ea typeface="Spoqa Han Sans Neo Bold" panose="020B0500000000000000" pitchFamily="34" charset="-128"/>
                                                                </a:rPr>
                                                                <m:t>𝑖</m:t>
                                                              </m:r>
                                                            </m:e>
                                                          </m:d>
                                                        </m:sub>
                                                      </m:sSub>
                                                    </m:num>
                                                    <m:den>
                                                      <m:r>
                                                        <a:rPr lang="en-US" altLang="ko-Kore-KR" sz="3600" i="1">
                                                          <a:solidFill>
                                                            <a:srgbClr val="53585F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Spoqa Han Sans Neo Bold" panose="020B0500000000000000" pitchFamily="34" charset="-128"/>
                                                        </a:rPr>
                                                        <m:t>𝜏</m:t>
                                                      </m:r>
                                                    </m:den>
                                                  </m:f>
                                                </m:e>
                                              </m:d>
                                            </m:e>
                                          </m:func>
                                        </m:num>
                                        <m:den>
                                          <m:nary>
                                            <m:naryPr>
                                              <m:chr m:val="∑"/>
                                              <m:supHide m:val="on"/>
                                              <m:ctrlPr>
                                                <a:rPr lang="en-US" altLang="ko-Kore-KR" sz="3600" i="1">
                                                  <a:solidFill>
                                                    <a:srgbClr val="53585F"/>
                                                  </a:solidFill>
                                                  <a:latin typeface="Cambria Math" panose="02040503050406030204" pitchFamily="18" charset="0"/>
                                                  <a:ea typeface="Spoqa Han Sans Neo Bold" panose="020B0500000000000000" pitchFamily="34" charset="-128"/>
                                                </a:rPr>
                                              </m:ctrlPr>
                                            </m:naryPr>
                                            <m:sub>
                                              <m:r>
                                                <a:rPr lang="en-US" altLang="ko-Kore-KR" sz="3600" i="1">
                                                  <a:solidFill>
                                                    <a:srgbClr val="53585F"/>
                                                  </a:solidFill>
                                                  <a:latin typeface="Cambria Math" panose="02040503050406030204" pitchFamily="18" charset="0"/>
                                                  <a:ea typeface="Spoqa Han Sans Neo Bold" panose="020B0500000000000000" pitchFamily="34" charset="-128"/>
                                                </a:rPr>
                                                <m:t>𝑎</m:t>
                                              </m:r>
                                              <m:r>
                                                <a:rPr lang="en-US" altLang="ko-Kore-KR" sz="3600" i="1">
                                                  <a:solidFill>
                                                    <a:srgbClr val="53585F"/>
                                                  </a:solidFill>
                                                  <a:latin typeface="Cambria Math" panose="02040503050406030204" pitchFamily="18" charset="0"/>
                                                  <a:ea typeface="Spoqa Han Sans Neo Bold" panose="020B0500000000000000" pitchFamily="34" charset="-128"/>
                                                </a:rPr>
                                                <m:t>∈</m:t>
                                              </m:r>
                                              <m:r>
                                                <a:rPr lang="en-US" altLang="ko-Kore-KR" sz="3600" i="1">
                                                  <a:solidFill>
                                                    <a:srgbClr val="53585F"/>
                                                  </a:solidFill>
                                                  <a:latin typeface="Cambria Math" panose="02040503050406030204" pitchFamily="18" charset="0"/>
                                                  <a:ea typeface="Spoqa Han Sans Neo Bold" panose="020B0500000000000000" pitchFamily="34" charset="-128"/>
                                                </a:rPr>
                                                <m:t>𝐴</m:t>
                                              </m:r>
                                              <m:d>
                                                <m:dPr>
                                                  <m:ctrlPr>
                                                    <a:rPr lang="en-US" altLang="ko-Kore-KR" sz="3600" i="1">
                                                      <a:solidFill>
                                                        <a:srgbClr val="53585F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Spoqa Han Sans Neo Bold" panose="020B0500000000000000" pitchFamily="34" charset="-128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altLang="ko-Kore-KR" sz="3600" i="1">
                                                      <a:solidFill>
                                                        <a:srgbClr val="53585F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Spoqa Han Sans Neo Bold" panose="020B0500000000000000" pitchFamily="34" charset="-128"/>
                                                    </a:rPr>
                                                    <m:t>𝑖</m:t>
                                                  </m:r>
                                                </m:e>
                                              </m:d>
                                            </m:sub>
                                            <m:sup/>
                                            <m:e>
                                              <m:func>
                                                <m:funcPr>
                                                  <m:ctrlPr>
                                                    <a:rPr lang="en-US" altLang="ko-Kore-KR" sz="3600" i="1">
                                                      <a:solidFill>
                                                        <a:srgbClr val="53585F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Spoqa Han Sans Neo Bold" panose="020B0500000000000000" pitchFamily="34" charset="-128"/>
                                                    </a:rPr>
                                                  </m:ctrlPr>
                                                </m:funcPr>
                                                <m:fName>
                                                  <m:r>
                                                    <m:rPr>
                                                      <m:sty m:val="p"/>
                                                    </m:rPr>
                                                    <a:rPr lang="en-US" altLang="ko-Kore-KR" sz="3600">
                                                      <a:solidFill>
                                                        <a:srgbClr val="53585F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Spoqa Han Sans Neo" panose="020B0500000000000000" pitchFamily="34" charset="-128"/>
                                                    </a:rPr>
                                                    <m:t>exp</m:t>
                                                  </m:r>
                                                </m:fName>
                                                <m:e>
                                                  <m:d>
                                                    <m:dPr>
                                                      <m:ctrlPr>
                                                        <a:rPr lang="en-US" altLang="ko-KR" sz="3600" i="1">
                                                          <a:solidFill>
                                                            <a:srgbClr val="53585F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Spoqa Han Sans Neo Bold" panose="020B0500000000000000" pitchFamily="34" charset="-128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f>
                                                        <m:fPr>
                                                          <m:ctrlPr>
                                                            <a:rPr lang="en-US" altLang="ko-Kore-KR" sz="3600" i="1">
                                                              <a:solidFill>
                                                                <a:srgbClr val="53585F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Spoqa Han Sans Neo Bold" panose="020B0500000000000000" pitchFamily="34" charset="-128"/>
                                                            </a:rPr>
                                                          </m:ctrlPr>
                                                        </m:fPr>
                                                        <m:num>
                                                          <m:sSub>
                                                            <m:sSubPr>
                                                              <m:ctrlPr>
                                                                <a:rPr lang="en-US" altLang="ko-Kore-KR" sz="3600" i="1">
                                                                  <a:solidFill>
                                                                    <a:srgbClr val="53585F"/>
                                                                  </a:solidFill>
                                                                  <a:latin typeface="Cambria Math" panose="02040503050406030204" pitchFamily="18" charset="0"/>
                                                                  <a:ea typeface="Spoqa Han Sans Neo Bold" panose="020B0500000000000000" pitchFamily="34" charset="-128"/>
                                                                </a:rPr>
                                                              </m:ctrlPr>
                                                            </m:sSubPr>
                                                            <m:e>
                                                              <m:r>
                                                                <a:rPr lang="en-US" altLang="ko-Kore-KR" sz="3600" i="1">
                                                                  <a:solidFill>
                                                                    <a:srgbClr val="53585F"/>
                                                                  </a:solidFill>
                                                                  <a:latin typeface="Cambria Math" panose="02040503050406030204" pitchFamily="18" charset="0"/>
                                                                  <a:ea typeface="Spoqa Han Sans Neo Bold" panose="020B0500000000000000" pitchFamily="34" charset="-128"/>
                                                                </a:rPr>
                                                                <m:t>𝑧</m:t>
                                                              </m:r>
                                                            </m:e>
                                                            <m:sub>
                                                              <m:r>
                                                                <a:rPr lang="en-US" altLang="ko-Kore-KR" sz="3600" i="1">
                                                                  <a:solidFill>
                                                                    <a:srgbClr val="53585F"/>
                                                                  </a:solidFill>
                                                                  <a:latin typeface="Cambria Math" panose="02040503050406030204" pitchFamily="18" charset="0"/>
                                                                  <a:ea typeface="Spoqa Han Sans Neo Bold" panose="020B0500000000000000" pitchFamily="34" charset="-128"/>
                                                                </a:rPr>
                                                                <m:t>𝑖</m:t>
                                                              </m:r>
                                                            </m:sub>
                                                          </m:sSub>
                                                          <m:r>
                                                            <a:rPr lang="en-US" altLang="ko-Kore-KR" sz="3600" i="1">
                                                              <a:solidFill>
                                                                <a:srgbClr val="53585F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Spoqa Han Sans Neo Bold" panose="020B0500000000000000" pitchFamily="34" charset="-128"/>
                                                            </a:rPr>
                                                            <m:t>∙</m:t>
                                                          </m:r>
                                                          <m:sSub>
                                                            <m:sSubPr>
                                                              <m:ctrlPr>
                                                                <a:rPr lang="en-US" altLang="ko-Kore-KR" sz="3600" i="1">
                                                                  <a:solidFill>
                                                                    <a:srgbClr val="53585F"/>
                                                                  </a:solidFill>
                                                                  <a:latin typeface="Cambria Math" panose="02040503050406030204" pitchFamily="18" charset="0"/>
                                                                  <a:ea typeface="Spoqa Han Sans Neo Bold" panose="020B0500000000000000" pitchFamily="34" charset="-128"/>
                                                                </a:rPr>
                                                              </m:ctrlPr>
                                                            </m:sSubPr>
                                                            <m:e>
                                                              <m:r>
                                                                <a:rPr lang="en-US" altLang="ko-Kore-KR" sz="3600" i="1">
                                                                  <a:solidFill>
                                                                    <a:srgbClr val="53585F"/>
                                                                  </a:solidFill>
                                                                  <a:latin typeface="Cambria Math" panose="02040503050406030204" pitchFamily="18" charset="0"/>
                                                                  <a:ea typeface="Spoqa Han Sans Neo Bold" panose="020B0500000000000000" pitchFamily="34" charset="-128"/>
                                                                </a:rPr>
                                                                <m:t>𝑧</m:t>
                                                              </m:r>
                                                            </m:e>
                                                            <m:sub>
                                                              <m:r>
                                                                <a:rPr lang="en-US" altLang="ko-Kore-KR" sz="3600" i="1">
                                                                  <a:solidFill>
                                                                    <a:srgbClr val="53585F"/>
                                                                  </a:solidFill>
                                                                  <a:latin typeface="Cambria Math" panose="02040503050406030204" pitchFamily="18" charset="0"/>
                                                                  <a:ea typeface="Spoqa Han Sans Neo Bold" panose="020B0500000000000000" pitchFamily="34" charset="-128"/>
                                                                </a:rPr>
                                                                <m:t>𝑎</m:t>
                                                              </m:r>
                                                            </m:sub>
                                                          </m:sSub>
                                                        </m:num>
                                                        <m:den>
                                                          <m:r>
                                                            <a:rPr lang="en-US" altLang="ko-Kore-KR" sz="3600" i="1">
                                                              <a:solidFill>
                                                                <a:srgbClr val="53585F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Spoqa Han Sans Neo Bold" panose="020B0500000000000000" pitchFamily="34" charset="-128"/>
                                                            </a:rPr>
                                                            <m:t>𝜏</m:t>
                                                          </m:r>
                                                        </m:den>
                                                      </m:f>
                                                    </m:e>
                                                  </m:d>
                                                </m:e>
                                              </m:func>
                                            </m:e>
                                          </m:nary>
                                        </m:den>
                                      </m:f>
                                    </m:e>
                                  </m:nary>
                                </m:e>
                              </m:d>
                            </m:e>
                          </m:func>
                        </m:e>
                      </m:nary>
                    </m:oMath>
                    <m:oMath xmlns:m="http://schemas.openxmlformats.org/officeDocument/2006/math">
                      <m:sSubSup>
                        <m:sSubSupPr>
                          <m:ctrlPr>
                            <a:rPr lang="en-US" altLang="ko-Kore-KR" sz="36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sSubSupPr>
                        <m:e>
                          <m:r>
                            <a:rPr lang="en-US" altLang="ko-Kore-KR" sz="36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𝐿</m:t>
                          </m:r>
                        </m:e>
                        <m:sub>
                          <m:r>
                            <a:rPr lang="en-US" altLang="ko-Kore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𝑖𝑛</m:t>
                          </m:r>
                        </m:sub>
                        <m:sup>
                          <m:r>
                            <a:rPr lang="en-US" altLang="ko-Kore-KR" sz="36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𝑠𝑢𝑝</m:t>
                          </m:r>
                        </m:sup>
                      </m:sSubSup>
                      <m:d>
                        <m:dPr>
                          <m:ctrlPr>
                            <a:rPr lang="en-US" altLang="ko-KR" sz="36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dPr>
                        <m:e>
                          <m:r>
                            <a:rPr lang="en-US" altLang="ko-KR" sz="36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𝑖</m:t>
                          </m:r>
                          <m:r>
                            <a:rPr lang="en-US" altLang="ko-KR" sz="36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, </m:t>
                          </m:r>
                          <m:r>
                            <a:rPr lang="en-US" altLang="ko-KR" sz="36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𝑗</m:t>
                          </m:r>
                          <m:d>
                            <m:dPr>
                              <m:ctrlPr>
                                <a:rPr lang="en-US" altLang="ko-KR" sz="36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dPr>
                            <m:e>
                              <m:r>
                                <a:rPr lang="en-US" altLang="ko-KR" sz="36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𝑗</m:t>
                              </m:r>
                            </m:e>
                          </m:d>
                        </m:e>
                      </m:d>
                      <m:r>
                        <a:rPr lang="en-US" altLang="ko-Kore-KR" sz="3600" i="1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ko-Kore-KR" sz="36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naryPr>
                        <m:sub>
                          <m:r>
                            <a:rPr lang="en-US" altLang="ko-Kore-KR" sz="36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𝑖</m:t>
                          </m:r>
                          <m:r>
                            <a:rPr lang="en-US" altLang="ko-Kore-KR" sz="36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∈</m:t>
                          </m:r>
                          <m:r>
                            <a:rPr lang="en-US" altLang="ko-Kore-KR" sz="36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𝐼</m:t>
                          </m:r>
                        </m:sub>
                        <m:sup/>
                        <m:e>
                          <m:r>
                            <m:rPr>
                              <m:nor/>
                            </m:rPr>
                            <a:rPr lang="en-US" altLang="ko-Kore-KR" sz="3600" dirty="0">
                              <a:solidFill>
                                <a:srgbClr val="53585F"/>
                              </a:solidFill>
                              <a:latin typeface="Spoqa Han Sans Neo" panose="020B0500000000000000" pitchFamily="34" charset="-128"/>
                              <a:ea typeface="Spoqa Han Sans Neo" panose="020B0500000000000000" pitchFamily="34" charset="-128"/>
                            </a:rPr>
                            <m:t> </m:t>
                          </m:r>
                          <m:sSubSup>
                            <m:sSubSupPr>
                              <m:ctrlPr>
                                <a:rPr lang="en-US" altLang="ko-Kore-KR" sz="36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sSubSupPr>
                            <m:e>
                              <m:r>
                                <a:rPr lang="en-US" altLang="ko-Kore-KR" sz="36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altLang="ko-Kore-KR" sz="36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𝑖𝑛</m:t>
                              </m:r>
                              <m:r>
                                <a:rPr lang="en-US" altLang="ko-Kore-KR" sz="36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, </m:t>
                              </m:r>
                              <m:r>
                                <a:rPr lang="en-US" altLang="ko-Kore-KR" sz="36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ko-Kore-KR" sz="36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𝑠𝑢𝑝</m:t>
                              </m:r>
                            </m:sup>
                          </m:sSubSup>
                        </m:e>
                      </m:nary>
                      <m:r>
                        <a:rPr lang="en-US" altLang="ko-Kore-KR" sz="3600" i="1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ko-Kore-KR" sz="36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naryPr>
                        <m:sub>
                          <m:r>
                            <a:rPr lang="en-US" altLang="ko-Kore-KR" sz="36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𝑖</m:t>
                          </m:r>
                          <m:r>
                            <a:rPr lang="en-US" altLang="ko-Kore-KR" sz="36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∈</m:t>
                          </m:r>
                          <m:r>
                            <a:rPr lang="en-US" altLang="ko-Kore-KR" sz="36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𝐼</m:t>
                          </m:r>
                        </m:sub>
                        <m:sup/>
                        <m:e>
                          <m:r>
                            <a:rPr lang="en-US" altLang="ko-Kore-KR" sz="36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US" altLang="ko-Kore-KR" sz="36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ore-KR" sz="360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altLang="ko-Kore-KR" sz="36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altLang="ko-Kore-KR" sz="3600" i="1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ko-Kore-KR" sz="3600" i="1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altLang="ko-Kore-KR" sz="3600" i="1">
                                              <a:solidFill>
                                                <a:srgbClr val="53585F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ko-Kore-KR" sz="3600" i="1">
                                              <a:solidFill>
                                                <a:srgbClr val="53585F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</a:rPr>
                                            <m:t>𝑃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altLang="ko-Kore-KR" sz="3600" i="1">
                                                  <a:solidFill>
                                                    <a:srgbClr val="53585F"/>
                                                  </a:solidFill>
                                                  <a:latin typeface="Cambria Math" panose="02040503050406030204" pitchFamily="18" charset="0"/>
                                                  <a:ea typeface="Spoqa Han Sans Neo Bold" panose="020B0500000000000000" pitchFamily="34" charset="-128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ko-Kore-KR" sz="3600" i="1">
                                                  <a:solidFill>
                                                    <a:srgbClr val="53585F"/>
                                                  </a:solidFill>
                                                  <a:latin typeface="Cambria Math" panose="02040503050406030204" pitchFamily="18" charset="0"/>
                                                  <a:ea typeface="Spoqa Han Sans Neo Bold" panose="020B0500000000000000" pitchFamily="34" charset="-128"/>
                                                </a:rPr>
                                                <m:t>𝑖</m:t>
                                              </m:r>
                                            </m:e>
                                          </m:d>
                                        </m:e>
                                      </m:d>
                                    </m:den>
                                  </m:f>
                                  <m:nary>
                                    <m:naryPr>
                                      <m:chr m:val="∑"/>
                                      <m:supHide m:val="on"/>
                                      <m:ctrlPr>
                                        <a:rPr lang="en-US" altLang="ko-Kore-KR" sz="3600" i="1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n-US" altLang="ko-Kore-KR" sz="3600" i="1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  <m:t>𝑝</m:t>
                                      </m:r>
                                      <m:r>
                                        <a:rPr lang="en-US" altLang="ko-Kore-KR" sz="3600" i="1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  <m:t>∈</m:t>
                                      </m:r>
                                      <m:r>
                                        <a:rPr lang="en-US" altLang="ko-Kore-KR" sz="3600" i="1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  <m:t>𝑃</m:t>
                                      </m:r>
                                      <m:d>
                                        <m:dPr>
                                          <m:ctrlPr>
                                            <a:rPr lang="en-US" altLang="ko-Kore-KR" sz="3600" i="1">
                                              <a:solidFill>
                                                <a:srgbClr val="53585F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ko-Kore-KR" sz="3600" i="1">
                                              <a:solidFill>
                                                <a:srgbClr val="53585F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b>
                                    <m:sup/>
                                    <m:e>
                                      <m:f>
                                        <m:fPr>
                                          <m:ctrlPr>
                                            <a:rPr lang="en-US" altLang="ko-Kore-KR" sz="3600" i="1">
                                              <a:solidFill>
                                                <a:srgbClr val="53585F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</a:rPr>
                                          </m:ctrlPr>
                                        </m:fPr>
                                        <m:num>
                                          <m:func>
                                            <m:funcPr>
                                              <m:ctrlPr>
                                                <a:rPr lang="en-US" altLang="ko-Kore-KR" sz="3600" i="1">
                                                  <a:solidFill>
                                                    <a:srgbClr val="53585F"/>
                                                  </a:solidFill>
                                                  <a:latin typeface="Cambria Math" panose="02040503050406030204" pitchFamily="18" charset="0"/>
                                                  <a:ea typeface="Spoqa Han Sans Neo Bold" panose="020B0500000000000000" pitchFamily="34" charset="-128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altLang="ko-Kore-KR" sz="3600">
                                                  <a:solidFill>
                                                    <a:srgbClr val="53585F"/>
                                                  </a:solidFill>
                                                  <a:latin typeface="Cambria Math" panose="02040503050406030204" pitchFamily="18" charset="0"/>
                                                  <a:ea typeface="Spoqa Han Sans Neo" panose="020B0500000000000000" pitchFamily="34" charset="-128"/>
                                                </a:rPr>
                                                <m:t>exp</m:t>
                                              </m:r>
                                            </m:fName>
                                            <m:e>
                                              <m:d>
                                                <m:dPr>
                                                  <m:ctrlPr>
                                                    <a:rPr lang="en-US" altLang="ko-Kore-KR" sz="3600" i="1">
                                                      <a:solidFill>
                                                        <a:srgbClr val="53585F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Spoqa Han Sans Neo Bold" panose="020B0500000000000000" pitchFamily="34" charset="-128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f>
                                                    <m:fPr>
                                                      <m:ctrlPr>
                                                        <a:rPr lang="en-US" altLang="ko-Kore-KR" sz="3600" i="1">
                                                          <a:solidFill>
                                                            <a:srgbClr val="53585F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Spoqa Han Sans Neo Bold" panose="020B0500000000000000" pitchFamily="34" charset="-128"/>
                                                        </a:rPr>
                                                      </m:ctrlPr>
                                                    </m:fPr>
                                                    <m:num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altLang="ko-Kore-KR" sz="3600" i="1">
                                                              <a:solidFill>
                                                                <a:srgbClr val="53585F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Spoqa Han Sans Neo Bold" panose="020B0500000000000000" pitchFamily="34" charset="-128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en-US" altLang="ko-Kore-KR" sz="3600" i="1">
                                                              <a:solidFill>
                                                                <a:srgbClr val="53585F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Spoqa Han Sans Neo Bold" panose="020B0500000000000000" pitchFamily="34" charset="-128"/>
                                                            </a:rPr>
                                                            <m:t>𝑧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en-US" altLang="ko-Kore-KR" sz="3600" i="1">
                                                              <a:solidFill>
                                                                <a:srgbClr val="53585F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Spoqa Han Sans Neo Bold" panose="020B0500000000000000" pitchFamily="34" charset="-128"/>
                                                            </a:rPr>
                                                            <m:t>𝑖</m:t>
                                                          </m:r>
                                                        </m:sub>
                                                      </m:sSub>
                                                      <m:r>
                                                        <a:rPr lang="en-US" altLang="ko-Kore-KR" sz="3600" i="1">
                                                          <a:solidFill>
                                                            <a:srgbClr val="53585F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Spoqa Han Sans Neo Bold" panose="020B0500000000000000" pitchFamily="34" charset="-128"/>
                                                        </a:rPr>
                                                        <m:t>∙</m:t>
                                                      </m:r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altLang="ko-Kore-KR" sz="3600" i="1">
                                                              <a:solidFill>
                                                                <a:srgbClr val="53585F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Spoqa Han Sans Neo Bold" panose="020B0500000000000000" pitchFamily="34" charset="-128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en-US" altLang="ko-Kore-KR" sz="3600" i="1">
                                                              <a:solidFill>
                                                                <a:srgbClr val="53585F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Spoqa Han Sans Neo Bold" panose="020B0500000000000000" pitchFamily="34" charset="-128"/>
                                                            </a:rPr>
                                                            <m:t>𝑧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en-US" altLang="ko-Kore-KR" sz="3600" i="1">
                                                              <a:solidFill>
                                                                <a:srgbClr val="53585F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Spoqa Han Sans Neo Bold" panose="020B0500000000000000" pitchFamily="34" charset="-128"/>
                                                            </a:rPr>
                                                            <m:t>𝑗</m:t>
                                                          </m:r>
                                                          <m:d>
                                                            <m:dPr>
                                                              <m:ctrlPr>
                                                                <a:rPr lang="en-US" altLang="ko-Kore-KR" sz="3600" i="1">
                                                                  <a:solidFill>
                                                                    <a:srgbClr val="53585F"/>
                                                                  </a:solidFill>
                                                                  <a:latin typeface="Cambria Math" panose="02040503050406030204" pitchFamily="18" charset="0"/>
                                                                  <a:ea typeface="Spoqa Han Sans Neo Bold" panose="020B0500000000000000" pitchFamily="34" charset="-128"/>
                                                                </a:rPr>
                                                              </m:ctrlPr>
                                                            </m:dPr>
                                                            <m:e>
                                                              <m:r>
                                                                <a:rPr lang="en-US" altLang="ko-Kore-KR" sz="3600" i="1">
                                                                  <a:solidFill>
                                                                    <a:srgbClr val="53585F"/>
                                                                  </a:solidFill>
                                                                  <a:latin typeface="Cambria Math" panose="02040503050406030204" pitchFamily="18" charset="0"/>
                                                                  <a:ea typeface="Spoqa Han Sans Neo Bold" panose="020B0500000000000000" pitchFamily="34" charset="-128"/>
                                                                </a:rPr>
                                                                <m:t>𝑖</m:t>
                                                              </m:r>
                                                            </m:e>
                                                          </m:d>
                                                        </m:sub>
                                                      </m:sSub>
                                                    </m:num>
                                                    <m:den>
                                                      <m:r>
                                                        <a:rPr lang="en-US" altLang="ko-Kore-KR" sz="3600" i="1">
                                                          <a:solidFill>
                                                            <a:srgbClr val="53585F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Spoqa Han Sans Neo Bold" panose="020B0500000000000000" pitchFamily="34" charset="-128"/>
                                                        </a:rPr>
                                                        <m:t>𝜏</m:t>
                                                      </m:r>
                                                    </m:den>
                                                  </m:f>
                                                </m:e>
                                              </m:d>
                                            </m:e>
                                          </m:func>
                                        </m:num>
                                        <m:den>
                                          <m:nary>
                                            <m:naryPr>
                                              <m:chr m:val="∑"/>
                                              <m:supHide m:val="on"/>
                                              <m:ctrlPr>
                                                <a:rPr lang="en-US" altLang="ko-Kore-KR" sz="3600" i="1">
                                                  <a:solidFill>
                                                    <a:srgbClr val="53585F"/>
                                                  </a:solidFill>
                                                  <a:latin typeface="Cambria Math" panose="02040503050406030204" pitchFamily="18" charset="0"/>
                                                  <a:ea typeface="Spoqa Han Sans Neo Bold" panose="020B0500000000000000" pitchFamily="34" charset="-128"/>
                                                </a:rPr>
                                              </m:ctrlPr>
                                            </m:naryPr>
                                            <m:sub>
                                              <m:r>
                                                <a:rPr lang="en-US" altLang="ko-Kore-KR" sz="3600" i="1">
                                                  <a:solidFill>
                                                    <a:srgbClr val="53585F"/>
                                                  </a:solidFill>
                                                  <a:latin typeface="Cambria Math" panose="02040503050406030204" pitchFamily="18" charset="0"/>
                                                  <a:ea typeface="Spoqa Han Sans Neo Bold" panose="020B0500000000000000" pitchFamily="34" charset="-128"/>
                                                </a:rPr>
                                                <m:t>𝑎</m:t>
                                              </m:r>
                                              <m:r>
                                                <a:rPr lang="en-US" altLang="ko-Kore-KR" sz="3600" i="1">
                                                  <a:solidFill>
                                                    <a:srgbClr val="53585F"/>
                                                  </a:solidFill>
                                                  <a:latin typeface="Cambria Math" panose="02040503050406030204" pitchFamily="18" charset="0"/>
                                                  <a:ea typeface="Spoqa Han Sans Neo Bold" panose="020B0500000000000000" pitchFamily="34" charset="-128"/>
                                                </a:rPr>
                                                <m:t>∈</m:t>
                                              </m:r>
                                              <m:r>
                                                <a:rPr lang="en-US" altLang="ko-Kore-KR" sz="3600" i="1">
                                                  <a:solidFill>
                                                    <a:srgbClr val="53585F"/>
                                                  </a:solidFill>
                                                  <a:latin typeface="Cambria Math" panose="02040503050406030204" pitchFamily="18" charset="0"/>
                                                  <a:ea typeface="Spoqa Han Sans Neo Bold" panose="020B0500000000000000" pitchFamily="34" charset="-128"/>
                                                </a:rPr>
                                                <m:t>𝐴</m:t>
                                              </m:r>
                                              <m:d>
                                                <m:dPr>
                                                  <m:ctrlPr>
                                                    <a:rPr lang="en-US" altLang="ko-Kore-KR" sz="3600" i="1">
                                                      <a:solidFill>
                                                        <a:srgbClr val="53585F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Spoqa Han Sans Neo Bold" panose="020B0500000000000000" pitchFamily="34" charset="-128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altLang="ko-Kore-KR" sz="3600" i="1">
                                                      <a:solidFill>
                                                        <a:srgbClr val="53585F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Spoqa Han Sans Neo Bold" panose="020B0500000000000000" pitchFamily="34" charset="-128"/>
                                                    </a:rPr>
                                                    <m:t>𝑖</m:t>
                                                  </m:r>
                                                </m:e>
                                              </m:d>
                                            </m:sub>
                                            <m:sup/>
                                            <m:e>
                                              <m:func>
                                                <m:funcPr>
                                                  <m:ctrlPr>
                                                    <a:rPr lang="en-US" altLang="ko-Kore-KR" sz="3600" i="1">
                                                      <a:solidFill>
                                                        <a:srgbClr val="53585F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Spoqa Han Sans Neo Bold" panose="020B0500000000000000" pitchFamily="34" charset="-128"/>
                                                    </a:rPr>
                                                  </m:ctrlPr>
                                                </m:funcPr>
                                                <m:fName>
                                                  <m:r>
                                                    <m:rPr>
                                                      <m:sty m:val="p"/>
                                                    </m:rPr>
                                                    <a:rPr lang="en-US" altLang="ko-Kore-KR" sz="3600">
                                                      <a:solidFill>
                                                        <a:srgbClr val="53585F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Spoqa Han Sans Neo" panose="020B0500000000000000" pitchFamily="34" charset="-128"/>
                                                    </a:rPr>
                                                    <m:t>exp</m:t>
                                                  </m:r>
                                                </m:fName>
                                                <m:e>
                                                  <m:d>
                                                    <m:dPr>
                                                      <m:ctrlPr>
                                                        <a:rPr lang="en-US" altLang="ko-KR" sz="3600" i="1">
                                                          <a:solidFill>
                                                            <a:srgbClr val="53585F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Spoqa Han Sans Neo Bold" panose="020B0500000000000000" pitchFamily="34" charset="-128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f>
                                                        <m:fPr>
                                                          <m:ctrlPr>
                                                            <a:rPr lang="en-US" altLang="ko-Kore-KR" sz="3600" i="1">
                                                              <a:solidFill>
                                                                <a:srgbClr val="53585F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Spoqa Han Sans Neo Bold" panose="020B0500000000000000" pitchFamily="34" charset="-128"/>
                                                            </a:rPr>
                                                          </m:ctrlPr>
                                                        </m:fPr>
                                                        <m:num>
                                                          <m:sSub>
                                                            <m:sSubPr>
                                                              <m:ctrlPr>
                                                                <a:rPr lang="en-US" altLang="ko-Kore-KR" sz="3600" i="1">
                                                                  <a:solidFill>
                                                                    <a:srgbClr val="53585F"/>
                                                                  </a:solidFill>
                                                                  <a:latin typeface="Cambria Math" panose="02040503050406030204" pitchFamily="18" charset="0"/>
                                                                  <a:ea typeface="Spoqa Han Sans Neo Bold" panose="020B0500000000000000" pitchFamily="34" charset="-128"/>
                                                                </a:rPr>
                                                              </m:ctrlPr>
                                                            </m:sSubPr>
                                                            <m:e>
                                                              <m:r>
                                                                <a:rPr lang="en-US" altLang="ko-Kore-KR" sz="3600" i="1">
                                                                  <a:solidFill>
                                                                    <a:srgbClr val="53585F"/>
                                                                  </a:solidFill>
                                                                  <a:latin typeface="Cambria Math" panose="02040503050406030204" pitchFamily="18" charset="0"/>
                                                                  <a:ea typeface="Spoqa Han Sans Neo Bold" panose="020B0500000000000000" pitchFamily="34" charset="-128"/>
                                                                </a:rPr>
                                                                <m:t>𝑧</m:t>
                                                              </m:r>
                                                            </m:e>
                                                            <m:sub>
                                                              <m:r>
                                                                <a:rPr lang="en-US" altLang="ko-Kore-KR" sz="3600" i="1">
                                                                  <a:solidFill>
                                                                    <a:srgbClr val="53585F"/>
                                                                  </a:solidFill>
                                                                  <a:latin typeface="Cambria Math" panose="02040503050406030204" pitchFamily="18" charset="0"/>
                                                                  <a:ea typeface="Spoqa Han Sans Neo Bold" panose="020B0500000000000000" pitchFamily="34" charset="-128"/>
                                                                </a:rPr>
                                                                <m:t>𝑖</m:t>
                                                              </m:r>
                                                            </m:sub>
                                                          </m:sSub>
                                                          <m:r>
                                                            <a:rPr lang="en-US" altLang="ko-Kore-KR" sz="3600" i="1">
                                                              <a:solidFill>
                                                                <a:srgbClr val="53585F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Spoqa Han Sans Neo Bold" panose="020B0500000000000000" pitchFamily="34" charset="-128"/>
                                                            </a:rPr>
                                                            <m:t>∙</m:t>
                                                          </m:r>
                                                          <m:sSub>
                                                            <m:sSubPr>
                                                              <m:ctrlPr>
                                                                <a:rPr lang="en-US" altLang="ko-Kore-KR" sz="3600" i="1">
                                                                  <a:solidFill>
                                                                    <a:srgbClr val="53585F"/>
                                                                  </a:solidFill>
                                                                  <a:latin typeface="Cambria Math" panose="02040503050406030204" pitchFamily="18" charset="0"/>
                                                                  <a:ea typeface="Spoqa Han Sans Neo Bold" panose="020B0500000000000000" pitchFamily="34" charset="-128"/>
                                                                </a:rPr>
                                                              </m:ctrlPr>
                                                            </m:sSubPr>
                                                            <m:e>
                                                              <m:r>
                                                                <a:rPr lang="en-US" altLang="ko-Kore-KR" sz="3600" i="1">
                                                                  <a:solidFill>
                                                                    <a:srgbClr val="53585F"/>
                                                                  </a:solidFill>
                                                                  <a:latin typeface="Cambria Math" panose="02040503050406030204" pitchFamily="18" charset="0"/>
                                                                  <a:ea typeface="Spoqa Han Sans Neo Bold" panose="020B0500000000000000" pitchFamily="34" charset="-128"/>
                                                                </a:rPr>
                                                                <m:t>𝑧</m:t>
                                                              </m:r>
                                                            </m:e>
                                                            <m:sub>
                                                              <m:r>
                                                                <a:rPr lang="en-US" altLang="ko-Kore-KR" sz="3600" i="1">
                                                                  <a:solidFill>
                                                                    <a:srgbClr val="53585F"/>
                                                                  </a:solidFill>
                                                                  <a:latin typeface="Cambria Math" panose="02040503050406030204" pitchFamily="18" charset="0"/>
                                                                  <a:ea typeface="Spoqa Han Sans Neo Bold" panose="020B0500000000000000" pitchFamily="34" charset="-128"/>
                                                                </a:rPr>
                                                                <m:t>𝑎</m:t>
                                                              </m:r>
                                                            </m:sub>
                                                          </m:sSub>
                                                        </m:num>
                                                        <m:den>
                                                          <m:r>
                                                            <a:rPr lang="en-US" altLang="ko-Kore-KR" sz="3600" i="1">
                                                              <a:solidFill>
                                                                <a:srgbClr val="53585F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Spoqa Han Sans Neo Bold" panose="020B0500000000000000" pitchFamily="34" charset="-128"/>
                                                            </a:rPr>
                                                            <m:t>𝜏</m:t>
                                                          </m:r>
                                                        </m:den>
                                                      </m:f>
                                                    </m:e>
                                                  </m:d>
                                                </m:e>
                                              </m:func>
                                            </m:e>
                                          </m:nary>
                                        </m:den>
                                      </m:f>
                                    </m:e>
                                  </m:nary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" altLang="ko-Kore-KR" sz="36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>
                  <a:lnSpc>
                    <a:spcPct val="150000"/>
                  </a:lnSpc>
                </a:pPr>
                <a:endParaRPr lang="en" altLang="ko-Kore-KR" sz="36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ore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SIMCLR</a:t>
                </a:r>
                <a:r>
                  <a:rPr lang="ko-Kore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처럼 </a:t>
                </a:r>
                <a:r>
                  <a:rPr lang="en-US" altLang="ko-Kore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2</a:t>
                </a:r>
                <a:r>
                  <a:rPr lang="ko-Kore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개 </a:t>
                </a:r>
                <a:r>
                  <a:rPr lang="en-US" altLang="ko-Kore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augmented</a:t>
                </a:r>
                <a:r>
                  <a:rPr lang="ko-Kore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된 </a:t>
                </a:r>
                <a:r>
                  <a:rPr lang="en-US" altLang="ko-Kore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positive pair</a:t>
                </a:r>
                <a:r>
                  <a:rPr lang="ko-Kore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사용</a:t>
                </a:r>
                <a:r>
                  <a:rPr lang="en-US" altLang="ko-Kore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.  </a:t>
                </a:r>
                <a:r>
                  <a:rPr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(2N</a:t>
                </a:r>
                <a:r>
                  <a:rPr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개 </a:t>
                </a:r>
                <a:r>
                  <a:rPr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batch)</a:t>
                </a:r>
                <a:endParaRPr lang="en-US" altLang="ko-Kore-KR" sz="36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ko-Kore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이때</a:t>
                </a:r>
                <a:r>
                  <a:rPr lang="en-US" altLang="ko-Kore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, </a:t>
                </a:r>
                <a:r>
                  <a:rPr lang="ko-Kore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같은 </a:t>
                </a:r>
                <a:r>
                  <a:rPr lang="en-US" altLang="ko-Kore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class</a:t>
                </a:r>
                <a:r>
                  <a:rPr lang="ko-Kore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내의 다른 이미지도 </a:t>
                </a:r>
                <a:r>
                  <a:rPr lang="en-US" altLang="ko-Kore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positive</a:t>
                </a:r>
                <a:r>
                  <a:rPr lang="ko-Kore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로 사용하여 많은 </a:t>
                </a:r>
                <a:r>
                  <a:rPr lang="en-US" altLang="ko-Kore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positive</a:t>
                </a:r>
                <a:r>
                  <a:rPr lang="ko-Kore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를 활용</a:t>
                </a:r>
                <a:endParaRPr lang="en" altLang="ko-Kore-KR" sz="36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 lvl="1">
                  <a:lnSpc>
                    <a:spcPct val="150000"/>
                  </a:lnSpc>
                </a:pPr>
                <a:endParaRPr lang="en" altLang="ko-Kore-KR" sz="36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</p:txBody>
          </p:sp>
        </mc:Choice>
        <mc:Fallback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54970F6C-FD81-C247-BDBB-D9A5F7583C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5928" y="3329608"/>
                <a:ext cx="19838232" cy="9520170"/>
              </a:xfrm>
              <a:prstGeom prst="rect">
                <a:avLst/>
              </a:prstGeom>
              <a:blipFill>
                <a:blip r:embed="rId4"/>
                <a:stretch>
                  <a:fillRect l="-896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직사각형 13">
            <a:extLst>
              <a:ext uri="{FF2B5EF4-FFF2-40B4-BE49-F238E27FC236}">
                <a16:creationId xmlns:a16="http://schemas.microsoft.com/office/drawing/2014/main" id="{7C4CD632-88F4-464D-9FBB-27585541340F}"/>
              </a:ext>
            </a:extLst>
          </p:cNvPr>
          <p:cNvSpPr/>
          <p:nvPr/>
        </p:nvSpPr>
        <p:spPr>
          <a:xfrm>
            <a:off x="4319528" y="12881508"/>
            <a:ext cx="1196224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2" defTabSz="457200">
              <a:spcBef>
                <a:spcPts val="1200"/>
              </a:spcBef>
              <a:spcAft>
                <a:spcPts val="1500"/>
              </a:spcAft>
              <a:defRPr sz="4500" spc="-45">
                <a:solidFill>
                  <a:srgbClr val="53585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R" sz="20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Khosla, </a:t>
            </a:r>
            <a:r>
              <a:rPr lang="en" altLang="ko-KR" sz="2000" dirty="0" err="1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Prannay</a:t>
            </a:r>
            <a:r>
              <a:rPr lang="en" altLang="ko-KR" sz="20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 et al. "Supervised contrastive learning." </a:t>
            </a:r>
            <a:r>
              <a:rPr lang="en" altLang="ko-KR" sz="2000" dirty="0" err="1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arXiv</a:t>
            </a:r>
            <a:r>
              <a:rPr lang="en" altLang="ko-KR" sz="20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preprint arXiv:2004.11362 (2020).</a:t>
            </a:r>
            <a:endParaRPr lang="ko-KR" altLang="en-US" sz="2000" dirty="0"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7265211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6499854" cy="107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b="1" dirty="0"/>
              <a:t>Supervised Contrastive Learning (2020)</a:t>
            </a:r>
          </a:p>
          <a:p>
            <a:pPr marL="457200" indent="-457200">
              <a:spcBef>
                <a:spcPts val="1000"/>
              </a:spcBef>
              <a:buFont typeface="Arial" panose="020B0604020202020204" pitchFamily="34" charset="0"/>
              <a:buChar char="•"/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R" altLang="en-US" dirty="0"/>
              <a:t>결과적으로</a:t>
            </a:r>
            <a:r>
              <a:rPr lang="en-US" altLang="ko-KR" dirty="0"/>
              <a:t>, </a:t>
            </a:r>
            <a:r>
              <a:rPr lang="en-US" altLang="ko-KR" dirty="0" err="1"/>
              <a:t>SimCLR</a:t>
            </a:r>
            <a:r>
              <a:rPr lang="en-US" altLang="ko-KR" dirty="0"/>
              <a:t> loss</a:t>
            </a:r>
            <a:r>
              <a:rPr lang="ko-KR" altLang="en-US" dirty="0"/>
              <a:t>와 </a:t>
            </a:r>
            <a:r>
              <a:rPr lang="en-US" altLang="ko-KR" dirty="0"/>
              <a:t>N-pair loss</a:t>
            </a:r>
            <a:r>
              <a:rPr lang="ko-KR" altLang="en-US" dirty="0"/>
              <a:t>의 일반화</a:t>
            </a:r>
            <a:r>
              <a:rPr lang="en-US" altLang="ko-KR" dirty="0"/>
              <a:t>!</a:t>
            </a:r>
          </a:p>
        </p:txBody>
      </p:sp>
      <p:sp>
        <p:nvSpPr>
          <p:cNvPr id="8" name="슬라이드 번호 개체 틀 4">
            <a:extLst>
              <a:ext uri="{FF2B5EF4-FFF2-40B4-BE49-F238E27FC236}">
                <a16:creationId xmlns:a16="http://schemas.microsoft.com/office/drawing/2014/main" id="{9F266784-E60F-C04C-837A-9B3815E8A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41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12" name="Shape 222">
            <a:extLst>
              <a:ext uri="{FF2B5EF4-FFF2-40B4-BE49-F238E27FC236}">
                <a16:creationId xmlns:a16="http://schemas.microsoft.com/office/drawing/2014/main" id="{F747883E-6DCE-7645-A58B-DC1222711690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14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3" name="Shape 223">
            <a:extLst>
              <a:ext uri="{FF2B5EF4-FFF2-40B4-BE49-F238E27FC236}">
                <a16:creationId xmlns:a16="http://schemas.microsoft.com/office/drawing/2014/main" id="{58EF0780-999B-1D4F-AF96-416DBA183A9C}"/>
              </a:ext>
            </a:extLst>
          </p:cNvPr>
          <p:cNvSpPr/>
          <p:nvPr/>
        </p:nvSpPr>
        <p:spPr>
          <a:xfrm>
            <a:off x="20828000" y="2200124"/>
            <a:ext cx="2540000" cy="10900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000" dirty="0">
                <a:sym typeface="SpoqaHanSans-Bold"/>
              </a:rPr>
              <a:t>Deep Metric Learning</a:t>
            </a:r>
          </a:p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" altLang="ko-Kore-KR" sz="2000" dirty="0">
              <a:sym typeface="SpoqaHanSans-Bold"/>
            </a:endParaRPr>
          </a:p>
        </p:txBody>
      </p:sp>
      <p:pic>
        <p:nvPicPr>
          <p:cNvPr id="74754" name="Picture 2">
            <a:extLst>
              <a:ext uri="{FF2B5EF4-FFF2-40B4-BE49-F238E27FC236}">
                <a16:creationId xmlns:a16="http://schemas.microsoft.com/office/drawing/2014/main" id="{2B8ABC2A-4D75-444E-91ED-3C33F921C1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8092" y="4949652"/>
            <a:ext cx="7601047" cy="508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3929CFB6-FE5B-D444-923B-0EBDFA4A264D}"/>
              </a:ext>
            </a:extLst>
          </p:cNvPr>
          <p:cNvSpPr/>
          <p:nvPr/>
        </p:nvSpPr>
        <p:spPr>
          <a:xfrm>
            <a:off x="6165727" y="10474906"/>
            <a:ext cx="72163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ore-KR" altLang="en-US" dirty="0">
                <a:solidFill>
                  <a:srgbClr val="53585F"/>
                </a:solidFill>
              </a:rPr>
              <a:t>https://ai.googleblog.com/2021/06/extending-contrastive-learning-to.html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5F035AC-B5F7-A945-B517-C8AC5079FC47}"/>
              </a:ext>
            </a:extLst>
          </p:cNvPr>
          <p:cNvSpPr/>
          <p:nvPr/>
        </p:nvSpPr>
        <p:spPr>
          <a:xfrm>
            <a:off x="4319528" y="12881508"/>
            <a:ext cx="1196224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2" defTabSz="457200">
              <a:spcBef>
                <a:spcPts val="1200"/>
              </a:spcBef>
              <a:spcAft>
                <a:spcPts val="1500"/>
              </a:spcAft>
              <a:defRPr sz="4500" spc="-45">
                <a:solidFill>
                  <a:srgbClr val="53585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R" sz="20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Khosla, </a:t>
            </a:r>
            <a:r>
              <a:rPr lang="en" altLang="ko-KR" sz="2000" dirty="0" err="1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Prannay</a:t>
            </a:r>
            <a:r>
              <a:rPr lang="en" altLang="ko-KR" sz="20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 et al. "Supervised contrastive learning." </a:t>
            </a:r>
            <a:r>
              <a:rPr lang="en" altLang="ko-KR" sz="2000" dirty="0" err="1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arXiv</a:t>
            </a:r>
            <a:r>
              <a:rPr lang="en" altLang="ko-KR" sz="20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preprint arXiv:2004.11362 (2020).</a:t>
            </a:r>
            <a:endParaRPr lang="ko-KR" altLang="en-US" sz="2000" dirty="0"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1318283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6499854" cy="107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b="1" dirty="0"/>
              <a:t>Supervised Contrastive Learning (2020)</a:t>
            </a:r>
          </a:p>
          <a:p>
            <a:pPr marL="457200" indent="-457200">
              <a:spcBef>
                <a:spcPts val="1000"/>
              </a:spcBef>
              <a:buFont typeface="Arial" panose="020B0604020202020204" pitchFamily="34" charset="0"/>
              <a:buChar char="•"/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R" altLang="en-US" dirty="0"/>
              <a:t>결과</a:t>
            </a:r>
            <a:endParaRPr lang="en-US" altLang="ko-KR" dirty="0"/>
          </a:p>
        </p:txBody>
      </p:sp>
      <p:sp>
        <p:nvSpPr>
          <p:cNvPr id="8" name="슬라이드 번호 개체 틀 4">
            <a:extLst>
              <a:ext uri="{FF2B5EF4-FFF2-40B4-BE49-F238E27FC236}">
                <a16:creationId xmlns:a16="http://schemas.microsoft.com/office/drawing/2014/main" id="{9F266784-E60F-C04C-837A-9B3815E8A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42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12" name="Shape 222">
            <a:extLst>
              <a:ext uri="{FF2B5EF4-FFF2-40B4-BE49-F238E27FC236}">
                <a16:creationId xmlns:a16="http://schemas.microsoft.com/office/drawing/2014/main" id="{F747883E-6DCE-7645-A58B-DC1222711690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14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3" name="Shape 223">
            <a:extLst>
              <a:ext uri="{FF2B5EF4-FFF2-40B4-BE49-F238E27FC236}">
                <a16:creationId xmlns:a16="http://schemas.microsoft.com/office/drawing/2014/main" id="{58EF0780-999B-1D4F-AF96-416DBA183A9C}"/>
              </a:ext>
            </a:extLst>
          </p:cNvPr>
          <p:cNvSpPr/>
          <p:nvPr/>
        </p:nvSpPr>
        <p:spPr>
          <a:xfrm>
            <a:off x="20828000" y="2200124"/>
            <a:ext cx="2540000" cy="10900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000" dirty="0">
                <a:sym typeface="SpoqaHanSans-Bold"/>
              </a:rPr>
              <a:t>Deep Metric Learning</a:t>
            </a:r>
          </a:p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" altLang="ko-Kore-KR" sz="2000" dirty="0">
              <a:sym typeface="SpoqaHanSans-Bold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24D03E0-3DA0-8549-A245-7467ADAFD1BE}"/>
              </a:ext>
            </a:extLst>
          </p:cNvPr>
          <p:cNvSpPr/>
          <p:nvPr/>
        </p:nvSpPr>
        <p:spPr>
          <a:xfrm>
            <a:off x="4319528" y="12881508"/>
            <a:ext cx="1196224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2" defTabSz="457200">
              <a:spcBef>
                <a:spcPts val="1200"/>
              </a:spcBef>
              <a:spcAft>
                <a:spcPts val="1500"/>
              </a:spcAft>
              <a:defRPr sz="4500" spc="-45">
                <a:solidFill>
                  <a:srgbClr val="53585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R" sz="20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Khosla, </a:t>
            </a:r>
            <a:r>
              <a:rPr lang="en" altLang="ko-KR" sz="2000" dirty="0" err="1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Prannay</a:t>
            </a:r>
            <a:r>
              <a:rPr lang="en" altLang="ko-KR" sz="20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 et al. "Supervised contrastive learning." </a:t>
            </a:r>
            <a:r>
              <a:rPr lang="en" altLang="ko-KR" sz="2000" dirty="0" err="1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arXiv</a:t>
            </a:r>
            <a:r>
              <a:rPr lang="en" altLang="ko-KR" sz="20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preprint arXiv:2004.11362 (2020).</a:t>
            </a:r>
            <a:endParaRPr lang="ko-KR" altLang="en-US" sz="2000" dirty="0"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  <p:pic>
        <p:nvPicPr>
          <p:cNvPr id="78850" name="Picture 2">
            <a:extLst>
              <a:ext uri="{FF2B5EF4-FFF2-40B4-BE49-F238E27FC236}">
                <a16:creationId xmlns:a16="http://schemas.microsoft.com/office/drawing/2014/main" id="{03BD746C-D746-F043-B278-445D426481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6807" y="3535920"/>
            <a:ext cx="12514239" cy="8911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995995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6499854" cy="107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b="1" dirty="0"/>
              <a:t>Supervised Contrastive Learning (2020)</a:t>
            </a:r>
          </a:p>
          <a:p>
            <a:pPr marL="457200" indent="-457200">
              <a:spcBef>
                <a:spcPts val="1000"/>
              </a:spcBef>
              <a:buFont typeface="Arial" panose="020B0604020202020204" pitchFamily="34" charset="0"/>
              <a:buChar char="•"/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R" altLang="en-US" dirty="0"/>
              <a:t>결과</a:t>
            </a:r>
            <a:endParaRPr lang="en-US" altLang="ko-KR" dirty="0"/>
          </a:p>
        </p:txBody>
      </p:sp>
      <p:sp>
        <p:nvSpPr>
          <p:cNvPr id="8" name="슬라이드 번호 개체 틀 4">
            <a:extLst>
              <a:ext uri="{FF2B5EF4-FFF2-40B4-BE49-F238E27FC236}">
                <a16:creationId xmlns:a16="http://schemas.microsoft.com/office/drawing/2014/main" id="{9F266784-E60F-C04C-837A-9B3815E8A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43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12" name="Shape 222">
            <a:extLst>
              <a:ext uri="{FF2B5EF4-FFF2-40B4-BE49-F238E27FC236}">
                <a16:creationId xmlns:a16="http://schemas.microsoft.com/office/drawing/2014/main" id="{F747883E-6DCE-7645-A58B-DC1222711690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14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3" name="Shape 223">
            <a:extLst>
              <a:ext uri="{FF2B5EF4-FFF2-40B4-BE49-F238E27FC236}">
                <a16:creationId xmlns:a16="http://schemas.microsoft.com/office/drawing/2014/main" id="{58EF0780-999B-1D4F-AF96-416DBA183A9C}"/>
              </a:ext>
            </a:extLst>
          </p:cNvPr>
          <p:cNvSpPr/>
          <p:nvPr/>
        </p:nvSpPr>
        <p:spPr>
          <a:xfrm>
            <a:off x="20828000" y="2200124"/>
            <a:ext cx="2540000" cy="10900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000" dirty="0">
                <a:sym typeface="SpoqaHanSans-Bold"/>
              </a:rPr>
              <a:t>Deep Metric Learning</a:t>
            </a:r>
          </a:p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" altLang="ko-Kore-KR" sz="2000" dirty="0">
              <a:sym typeface="SpoqaHanSans-Bold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24D03E0-3DA0-8549-A245-7467ADAFD1BE}"/>
              </a:ext>
            </a:extLst>
          </p:cNvPr>
          <p:cNvSpPr/>
          <p:nvPr/>
        </p:nvSpPr>
        <p:spPr>
          <a:xfrm>
            <a:off x="4319528" y="12881508"/>
            <a:ext cx="1196224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2" defTabSz="457200">
              <a:spcBef>
                <a:spcPts val="1200"/>
              </a:spcBef>
              <a:spcAft>
                <a:spcPts val="1500"/>
              </a:spcAft>
              <a:defRPr sz="4500" spc="-45">
                <a:solidFill>
                  <a:srgbClr val="53585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R" sz="20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Khosla, </a:t>
            </a:r>
            <a:r>
              <a:rPr lang="en" altLang="ko-KR" sz="2000" dirty="0" err="1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Prannay</a:t>
            </a:r>
            <a:r>
              <a:rPr lang="en" altLang="ko-KR" sz="20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 et al. "Supervised contrastive learning." </a:t>
            </a:r>
            <a:r>
              <a:rPr lang="en" altLang="ko-KR" sz="2000" dirty="0" err="1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arXiv</a:t>
            </a:r>
            <a:r>
              <a:rPr lang="en" altLang="ko-KR" sz="20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preprint arXiv:2004.11362 (2020).</a:t>
            </a:r>
            <a:endParaRPr lang="ko-KR" altLang="en-US" sz="2000" dirty="0"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7CF4F5F-A95C-AF44-8CC2-2BBEC2E4FC7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0483"/>
          <a:stretch/>
        </p:blipFill>
        <p:spPr>
          <a:xfrm>
            <a:off x="2615232" y="5147630"/>
            <a:ext cx="15473725" cy="5567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37283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6499854" cy="487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b="1" dirty="0"/>
              <a:t>[</a:t>
            </a:r>
            <a:r>
              <a:rPr lang="ko-KR" altLang="en-US" b="1" dirty="0"/>
              <a:t>심화학습</a:t>
            </a:r>
            <a:r>
              <a:rPr lang="en-US" altLang="ko-KR" b="1" dirty="0"/>
              <a:t>] </a:t>
            </a:r>
            <a:r>
              <a:rPr lang="ko-KR" altLang="en-US" b="1" dirty="0"/>
              <a:t>참고하면 좋은 자료들</a:t>
            </a:r>
            <a:endParaRPr lang="en-US" altLang="ko-KR" b="1" dirty="0"/>
          </a:p>
        </p:txBody>
      </p:sp>
      <p:sp>
        <p:nvSpPr>
          <p:cNvPr id="14" name="슬라이드 번호 개체 틀 4">
            <a:extLst>
              <a:ext uri="{FF2B5EF4-FFF2-40B4-BE49-F238E27FC236}">
                <a16:creationId xmlns:a16="http://schemas.microsoft.com/office/drawing/2014/main" id="{0413446D-2580-5944-BBF0-54ABF293C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44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12" name="Shape 133">
            <a:extLst>
              <a:ext uri="{FF2B5EF4-FFF2-40B4-BE49-F238E27FC236}">
                <a16:creationId xmlns:a16="http://schemas.microsoft.com/office/drawing/2014/main" id="{532795D6-942A-E645-8566-439D0C699540}"/>
              </a:ext>
            </a:extLst>
          </p:cNvPr>
          <p:cNvSpPr/>
          <p:nvPr/>
        </p:nvSpPr>
        <p:spPr>
          <a:xfrm>
            <a:off x="2013641" y="3831407"/>
            <a:ext cx="18487616" cy="90511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 marL="457200" indent="-457200" defTabSz="457200">
              <a:spcBef>
                <a:spcPts val="1200"/>
              </a:spcBef>
              <a:spcAft>
                <a:spcPts val="1500"/>
              </a:spcAft>
              <a:buFont typeface="Arial" panose="020B0604020202020204" pitchFamily="34" charset="0"/>
              <a:buChar char="•"/>
              <a:defRPr sz="4500" spc="-45">
                <a:solidFill>
                  <a:srgbClr val="53585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kumimoji="1" lang="ko-Kore-KR" altLang="en-US" sz="2400" b="1" dirty="0"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관련 논문</a:t>
            </a:r>
          </a:p>
          <a:p>
            <a:pPr marL="1142942" lvl="1" indent="-685800" defTabSz="457200">
              <a:spcBef>
                <a:spcPts val="1200"/>
              </a:spcBef>
              <a:spcAft>
                <a:spcPts val="1500"/>
              </a:spcAft>
              <a:buFont typeface="Arial" panose="020B0604020202020204" pitchFamily="34" charset="0"/>
              <a:buChar char="•"/>
              <a:defRPr sz="4500" spc="-45">
                <a:solidFill>
                  <a:srgbClr val="53585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4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Kaya, </a:t>
            </a:r>
            <a:r>
              <a:rPr lang="en" altLang="ko-Kore-KR" sz="2400" dirty="0" err="1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Mahmut</a:t>
            </a:r>
            <a:r>
              <a:rPr lang="en" altLang="ko-Kore-KR" sz="24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, and Hasan </a:t>
            </a:r>
            <a:r>
              <a:rPr lang="en" altLang="ko-Kore-KR" sz="2400" dirty="0" err="1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Şakir</a:t>
            </a:r>
            <a:r>
              <a:rPr lang="en" altLang="ko-Kore-KR" sz="24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 Bilge. "Deep metric learning: A survey." Symmetry 11.9 (2019): 1066.</a:t>
            </a:r>
          </a:p>
          <a:p>
            <a:pPr marL="1142942" lvl="1" indent="-685800" defTabSz="457200">
              <a:spcBef>
                <a:spcPts val="1200"/>
              </a:spcBef>
              <a:spcAft>
                <a:spcPts val="1500"/>
              </a:spcAft>
              <a:buFont typeface="Arial" panose="020B0604020202020204" pitchFamily="34" charset="0"/>
              <a:buChar char="•"/>
              <a:defRPr sz="4500" spc="-45">
                <a:solidFill>
                  <a:srgbClr val="53585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4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Wang, Mei, and </a:t>
            </a:r>
            <a:r>
              <a:rPr lang="en" altLang="ko-Kore-KR" sz="2400" dirty="0" err="1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Weihong</a:t>
            </a:r>
            <a:r>
              <a:rPr lang="en" altLang="ko-Kore-KR" sz="24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 Deng. "Deep face recognition: A survey." </a:t>
            </a:r>
            <a:r>
              <a:rPr lang="en" altLang="ko-Kore-KR" sz="2400" dirty="0" err="1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arXiv</a:t>
            </a:r>
            <a:r>
              <a:rPr lang="en" altLang="ko-Kore-KR" sz="24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 preprint arXiv:1804.06655 (2018).</a:t>
            </a:r>
          </a:p>
          <a:p>
            <a:pPr marL="1142942" lvl="1" indent="-685800" defTabSz="457200">
              <a:spcBef>
                <a:spcPts val="1200"/>
              </a:spcBef>
              <a:spcAft>
                <a:spcPts val="1500"/>
              </a:spcAft>
              <a:buFont typeface="Arial" panose="020B0604020202020204" pitchFamily="34" charset="0"/>
              <a:buChar char="•"/>
              <a:defRPr sz="4500" spc="-45">
                <a:solidFill>
                  <a:srgbClr val="53585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4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 Hadsell, </a:t>
            </a:r>
            <a:r>
              <a:rPr lang="en" altLang="ko-Kore-KR" sz="2400" dirty="0" err="1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Raia</a:t>
            </a:r>
            <a:r>
              <a:rPr lang="en" altLang="ko-Kore-KR" sz="24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, </a:t>
            </a:r>
            <a:r>
              <a:rPr lang="en" altLang="ko-Kore-KR" sz="2400" dirty="0" err="1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Sumit</a:t>
            </a:r>
            <a:r>
              <a:rPr lang="en" altLang="ko-Kore-KR" sz="24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 Chopra, and Yann </a:t>
            </a:r>
            <a:r>
              <a:rPr lang="en" altLang="ko-Kore-KR" sz="2400" dirty="0" err="1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LeCun</a:t>
            </a:r>
            <a:r>
              <a:rPr lang="en" altLang="ko-Kore-KR" sz="24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. "Dimensionality reduction by learning an invariant mapping." 2006 IEEE Computer Society Conference on Computer Vision and Pattern Recognition (CVPR'06). Vol. 2. IEEE, 2006.</a:t>
            </a:r>
          </a:p>
          <a:p>
            <a:pPr marL="1142942" lvl="1" indent="-685800" defTabSz="457200">
              <a:spcBef>
                <a:spcPts val="1200"/>
              </a:spcBef>
              <a:spcAft>
                <a:spcPts val="1500"/>
              </a:spcAft>
              <a:buFont typeface="Arial" panose="020B0604020202020204" pitchFamily="34" charset="0"/>
              <a:buChar char="•"/>
              <a:defRPr sz="4500" spc="-45">
                <a:solidFill>
                  <a:srgbClr val="53585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400" dirty="0" err="1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Mnih</a:t>
            </a:r>
            <a:r>
              <a:rPr lang="en" altLang="ko-Kore-KR" sz="24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, Andriy, and </a:t>
            </a:r>
            <a:r>
              <a:rPr lang="en" altLang="ko-Kore-KR" sz="2400" dirty="0" err="1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Koray</a:t>
            </a:r>
            <a:r>
              <a:rPr lang="en" altLang="ko-Kore-KR" sz="24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 </a:t>
            </a:r>
            <a:r>
              <a:rPr lang="en" altLang="ko-Kore-KR" sz="2400" dirty="0" err="1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Kavukcuoglu</a:t>
            </a:r>
            <a:r>
              <a:rPr lang="en" altLang="ko-Kore-KR" sz="24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. "Learning word embeddings efficiently with noise-contrastive estimation." Advances in neural information processing systems. 2013.</a:t>
            </a:r>
          </a:p>
          <a:p>
            <a:pPr marL="1142942" lvl="1" indent="-685800" defTabSz="457200">
              <a:spcBef>
                <a:spcPts val="1200"/>
              </a:spcBef>
              <a:spcAft>
                <a:spcPts val="1500"/>
              </a:spcAft>
              <a:buFont typeface="Arial" panose="020B0604020202020204" pitchFamily="34" charset="0"/>
              <a:buChar char="•"/>
              <a:defRPr sz="4500" spc="-45">
                <a:solidFill>
                  <a:srgbClr val="53585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4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Oord, Aaron van den, </a:t>
            </a:r>
            <a:r>
              <a:rPr lang="en" altLang="ko-Kore-KR" sz="2400" dirty="0" err="1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Yazhe</a:t>
            </a:r>
            <a:r>
              <a:rPr lang="en" altLang="ko-Kore-KR" sz="24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 Li, and Oriol </a:t>
            </a:r>
            <a:r>
              <a:rPr lang="en" altLang="ko-Kore-KR" sz="2400" dirty="0" err="1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Vinyals</a:t>
            </a:r>
            <a:r>
              <a:rPr lang="en" altLang="ko-Kore-KR" sz="24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. "Representation learning with contrastive predictive coding." </a:t>
            </a:r>
            <a:r>
              <a:rPr lang="en" altLang="ko-Kore-KR" sz="2400" dirty="0" err="1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arXiv</a:t>
            </a:r>
            <a:r>
              <a:rPr lang="en" altLang="ko-Kore-KR" sz="24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 preprint arXiv:1807.03748 (2018).</a:t>
            </a:r>
          </a:p>
          <a:p>
            <a:pPr marL="1142942" lvl="1" indent="-685800" defTabSz="457200">
              <a:spcBef>
                <a:spcPts val="1200"/>
              </a:spcBef>
              <a:spcAft>
                <a:spcPts val="1500"/>
              </a:spcAft>
              <a:buFont typeface="Arial" panose="020B0604020202020204" pitchFamily="34" charset="0"/>
              <a:buChar char="•"/>
              <a:defRPr sz="4500" spc="-45">
                <a:solidFill>
                  <a:srgbClr val="53585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4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Liu, </a:t>
            </a:r>
            <a:r>
              <a:rPr lang="en" altLang="ko-Kore-KR" sz="2400" dirty="0" err="1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Weiyang</a:t>
            </a:r>
            <a:r>
              <a:rPr lang="en" altLang="ko-Kore-KR" sz="24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, et al. "</a:t>
            </a:r>
            <a:r>
              <a:rPr lang="en" altLang="ko-Kore-KR" sz="2400" dirty="0" err="1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Sphereface</a:t>
            </a:r>
            <a:r>
              <a:rPr lang="en" altLang="ko-Kore-KR" sz="24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: Deep hypersphere embedding for face recognition." Proceedings of the IEEE conference on computer vision and pattern recognition. 2017.</a:t>
            </a:r>
          </a:p>
          <a:p>
            <a:pPr marL="1142942" lvl="1" indent="-685800" defTabSz="457200">
              <a:spcBef>
                <a:spcPts val="1200"/>
              </a:spcBef>
              <a:spcAft>
                <a:spcPts val="1500"/>
              </a:spcAft>
              <a:buFont typeface="Arial" panose="020B0604020202020204" pitchFamily="34" charset="0"/>
              <a:buChar char="•"/>
              <a:defRPr sz="4500" spc="-45">
                <a:solidFill>
                  <a:srgbClr val="53585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4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Wang, Hao, et al. "</a:t>
            </a:r>
            <a:r>
              <a:rPr lang="en" altLang="ko-Kore-KR" sz="2400" dirty="0" err="1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Cosface</a:t>
            </a:r>
            <a:r>
              <a:rPr lang="en" altLang="ko-Kore-KR" sz="24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: Large margin cosine loss for deep face recognition." Proceedings of the IEEE conference on computer vision and pattern recognition. 2018</a:t>
            </a:r>
          </a:p>
          <a:p>
            <a:pPr marL="1142942" lvl="1" indent="-685800" defTabSz="457200">
              <a:spcBef>
                <a:spcPts val="1200"/>
              </a:spcBef>
              <a:spcAft>
                <a:spcPts val="1500"/>
              </a:spcAft>
              <a:buFont typeface="Arial" panose="020B0604020202020204" pitchFamily="34" charset="0"/>
              <a:buChar char="•"/>
              <a:defRPr sz="4500" spc="-45">
                <a:solidFill>
                  <a:srgbClr val="53585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4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Wang, Feng, et al. "Additive margin </a:t>
            </a:r>
            <a:r>
              <a:rPr lang="en" altLang="ko-Kore-KR" sz="2400" dirty="0" err="1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softmax</a:t>
            </a:r>
            <a:r>
              <a:rPr lang="en" altLang="ko-Kore-KR" sz="24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 for face verification." IEEE Signal Processing Letters 25.7 (2018): 926-930.</a:t>
            </a:r>
          </a:p>
          <a:p>
            <a:pPr marL="1142942" lvl="1" indent="-685800" defTabSz="457200">
              <a:spcBef>
                <a:spcPts val="1200"/>
              </a:spcBef>
              <a:spcAft>
                <a:spcPts val="1500"/>
              </a:spcAft>
              <a:buFont typeface="Arial" panose="020B0604020202020204" pitchFamily="34" charset="0"/>
              <a:buChar char="•"/>
              <a:defRPr sz="4500" spc="-45">
                <a:solidFill>
                  <a:srgbClr val="53585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4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Deng, </a:t>
            </a:r>
            <a:r>
              <a:rPr lang="en" altLang="ko-Kore-KR" sz="2400" dirty="0" err="1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Jiankang</a:t>
            </a:r>
            <a:r>
              <a:rPr lang="en" altLang="ko-Kore-KR" sz="24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, et al. "</a:t>
            </a:r>
            <a:r>
              <a:rPr lang="en" altLang="ko-Kore-KR" sz="2400" dirty="0" err="1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Arcface</a:t>
            </a:r>
            <a:r>
              <a:rPr lang="en" altLang="ko-Kore-KR" sz="24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: Additive angular margin loss for deep face recognition." Proceedings of the IEEE/CVF Conference on Computer Vision and Pattern Recognition. 2019.</a:t>
            </a:r>
          </a:p>
        </p:txBody>
      </p:sp>
      <p:sp>
        <p:nvSpPr>
          <p:cNvPr id="13" name="Shape 222">
            <a:extLst>
              <a:ext uri="{FF2B5EF4-FFF2-40B4-BE49-F238E27FC236}">
                <a16:creationId xmlns:a16="http://schemas.microsoft.com/office/drawing/2014/main" id="{1E4883A0-1527-7442-B941-554BADC8EB83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14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5" name="Shape 223">
            <a:extLst>
              <a:ext uri="{FF2B5EF4-FFF2-40B4-BE49-F238E27FC236}">
                <a16:creationId xmlns:a16="http://schemas.microsoft.com/office/drawing/2014/main" id="{BC0E59C7-ED9C-9142-B513-BAA25232CDC0}"/>
              </a:ext>
            </a:extLst>
          </p:cNvPr>
          <p:cNvSpPr/>
          <p:nvPr/>
        </p:nvSpPr>
        <p:spPr>
          <a:xfrm>
            <a:off x="20828000" y="2200124"/>
            <a:ext cx="2540000" cy="10900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000" dirty="0">
                <a:sym typeface="SpoqaHanSans-Bold"/>
              </a:rPr>
              <a:t>Deep Metric Learning</a:t>
            </a:r>
          </a:p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" altLang="ko-Kore-KR" sz="2000" dirty="0">
              <a:sym typeface="SpoqaHanSans-Bold"/>
            </a:endParaRPr>
          </a:p>
        </p:txBody>
      </p:sp>
    </p:spTree>
    <p:extLst>
      <p:ext uri="{BB962C8B-B14F-4D97-AF65-F5344CB8AC3E}">
        <p14:creationId xmlns:p14="http://schemas.microsoft.com/office/powerpoint/2010/main" val="208763995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6499854" cy="487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b="1" dirty="0"/>
              <a:t>[</a:t>
            </a:r>
            <a:r>
              <a:rPr lang="ko-KR" altLang="en-US" b="1" dirty="0"/>
              <a:t>심화학습</a:t>
            </a:r>
            <a:r>
              <a:rPr lang="en-US" altLang="ko-KR" b="1" dirty="0"/>
              <a:t>] </a:t>
            </a:r>
            <a:r>
              <a:rPr lang="ko-KR" altLang="en-US" b="1" dirty="0"/>
              <a:t>참고하면 좋은 자료들</a:t>
            </a:r>
            <a:endParaRPr lang="en-US" altLang="ko-KR" b="1" dirty="0"/>
          </a:p>
        </p:txBody>
      </p:sp>
      <p:sp>
        <p:nvSpPr>
          <p:cNvPr id="14" name="슬라이드 번호 개체 틀 4">
            <a:extLst>
              <a:ext uri="{FF2B5EF4-FFF2-40B4-BE49-F238E27FC236}">
                <a16:creationId xmlns:a16="http://schemas.microsoft.com/office/drawing/2014/main" id="{0413446D-2580-5944-BBF0-54ABF293C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45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12" name="Shape 133">
            <a:extLst>
              <a:ext uri="{FF2B5EF4-FFF2-40B4-BE49-F238E27FC236}">
                <a16:creationId xmlns:a16="http://schemas.microsoft.com/office/drawing/2014/main" id="{532795D6-942A-E645-8566-439D0C699540}"/>
              </a:ext>
            </a:extLst>
          </p:cNvPr>
          <p:cNvSpPr/>
          <p:nvPr/>
        </p:nvSpPr>
        <p:spPr>
          <a:xfrm>
            <a:off x="2013641" y="3831407"/>
            <a:ext cx="18487616" cy="65351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 marL="457200" indent="-457200" defTabSz="457200">
              <a:spcBef>
                <a:spcPts val="1200"/>
              </a:spcBef>
              <a:spcAft>
                <a:spcPts val="1500"/>
              </a:spcAft>
              <a:buFont typeface="Arial" panose="020B0604020202020204" pitchFamily="34" charset="0"/>
              <a:buChar char="•"/>
              <a:defRPr sz="4500" spc="-45">
                <a:solidFill>
                  <a:srgbClr val="53585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kumimoji="1" lang="ko-Kore-KR" altLang="en-US" sz="2400" b="1" dirty="0"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관련 논문</a:t>
            </a:r>
          </a:p>
          <a:p>
            <a:pPr marL="1142942" lvl="1" indent="-685800" defTabSz="457200">
              <a:spcBef>
                <a:spcPts val="1200"/>
              </a:spcBef>
              <a:spcAft>
                <a:spcPts val="1500"/>
              </a:spcAft>
              <a:buFont typeface="Arial" panose="020B0604020202020204" pitchFamily="34" charset="0"/>
              <a:buChar char="•"/>
              <a:defRPr sz="4500" spc="-45">
                <a:solidFill>
                  <a:srgbClr val="53585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4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Hadsell, </a:t>
            </a:r>
            <a:r>
              <a:rPr lang="en" altLang="ko-Kore-KR" sz="2400" dirty="0" err="1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Raia</a:t>
            </a:r>
            <a:r>
              <a:rPr lang="en" altLang="ko-Kore-KR" sz="24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, </a:t>
            </a:r>
            <a:r>
              <a:rPr lang="en" altLang="ko-Kore-KR" sz="2400" dirty="0" err="1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Sumit</a:t>
            </a:r>
            <a:r>
              <a:rPr lang="en" altLang="ko-Kore-KR" sz="24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 Chopra, and Yann </a:t>
            </a:r>
            <a:r>
              <a:rPr lang="en" altLang="ko-Kore-KR" sz="2400" dirty="0" err="1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LeCun</a:t>
            </a:r>
            <a:r>
              <a:rPr lang="en" altLang="ko-Kore-KR" sz="24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. "Dimensionality reduction by learning an invariant mapping." 2006 IEEE Computer Society Conference on Computer Vision and Pattern Recognition (CVPR'06). Vol. 2. IEEE, 2006.</a:t>
            </a:r>
          </a:p>
          <a:p>
            <a:pPr marL="1142942" lvl="1" indent="-685800" defTabSz="457200">
              <a:spcBef>
                <a:spcPts val="1200"/>
              </a:spcBef>
              <a:spcAft>
                <a:spcPts val="1500"/>
              </a:spcAft>
              <a:buFont typeface="Arial" panose="020B0604020202020204" pitchFamily="34" charset="0"/>
              <a:buChar char="•"/>
              <a:defRPr sz="4500" spc="-45">
                <a:solidFill>
                  <a:srgbClr val="53585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4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Sohn, </a:t>
            </a:r>
            <a:r>
              <a:rPr lang="en" altLang="ko-Kore-KR" sz="2400" dirty="0" err="1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Kihyuk</a:t>
            </a:r>
            <a:r>
              <a:rPr lang="en" altLang="ko-Kore-KR" sz="24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. "Improved deep metric learning with multi-class n-pair loss objective." Advances in neural information processing systems. 2016.</a:t>
            </a:r>
          </a:p>
          <a:p>
            <a:pPr marL="1142942" lvl="1" indent="-685800" defTabSz="457200">
              <a:spcBef>
                <a:spcPts val="1200"/>
              </a:spcBef>
              <a:spcAft>
                <a:spcPts val="1500"/>
              </a:spcAft>
              <a:buFont typeface="Arial" panose="020B0604020202020204" pitchFamily="34" charset="0"/>
              <a:buChar char="•"/>
              <a:defRPr sz="4500" spc="-45">
                <a:solidFill>
                  <a:srgbClr val="53585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4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Kim, </a:t>
            </a:r>
            <a:r>
              <a:rPr lang="en" altLang="ko-Kore-KR" sz="2400" dirty="0" err="1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Sungyeon</a:t>
            </a:r>
            <a:r>
              <a:rPr lang="en" altLang="ko-Kore-KR" sz="24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, et al. "Deep metric learning beyond binary supervision." Proceedings of the IEEE/CVF Conference on Computer Vision and Pattern Recognition. 2019.</a:t>
            </a:r>
          </a:p>
          <a:p>
            <a:pPr marL="1142942" lvl="1" indent="-685800" defTabSz="457200">
              <a:spcBef>
                <a:spcPts val="1200"/>
              </a:spcBef>
              <a:spcAft>
                <a:spcPts val="1500"/>
              </a:spcAft>
              <a:buFont typeface="Arial" panose="020B0604020202020204" pitchFamily="34" charset="0"/>
              <a:buChar char="•"/>
              <a:defRPr sz="4500" spc="-45">
                <a:solidFill>
                  <a:srgbClr val="53585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4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Wu, </a:t>
            </a:r>
            <a:r>
              <a:rPr lang="en" altLang="ko-Kore-KR" sz="2400" dirty="0" err="1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Zhirong</a:t>
            </a:r>
            <a:r>
              <a:rPr lang="en" altLang="ko-Kore-KR" sz="24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, et al. "Unsupervised feature learning via non-parametric instance discrimination." Proceedings of the IEEE conference on computer vision and pattern recognition. 2018.</a:t>
            </a:r>
          </a:p>
          <a:p>
            <a:pPr marL="1142942" lvl="1" indent="-685800" defTabSz="457200">
              <a:spcBef>
                <a:spcPts val="1200"/>
              </a:spcBef>
              <a:spcAft>
                <a:spcPts val="1500"/>
              </a:spcAft>
              <a:buFont typeface="Arial" panose="020B0604020202020204" pitchFamily="34" charset="0"/>
              <a:buChar char="•"/>
              <a:defRPr sz="4500" spc="-45">
                <a:solidFill>
                  <a:srgbClr val="53585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4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Chen, Ting, et al. "A simple framework for contrastive learning of visual representations." International conference on machine learning. PMLR, 2020.</a:t>
            </a:r>
          </a:p>
          <a:p>
            <a:pPr marL="1142942" lvl="1" indent="-685800" defTabSz="457200">
              <a:spcBef>
                <a:spcPts val="1200"/>
              </a:spcBef>
              <a:spcAft>
                <a:spcPts val="1500"/>
              </a:spcAft>
              <a:buFont typeface="Arial" panose="020B0604020202020204" pitchFamily="34" charset="0"/>
              <a:buChar char="•"/>
              <a:defRPr sz="4500" spc="-45">
                <a:solidFill>
                  <a:srgbClr val="53585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4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Khosla, </a:t>
            </a:r>
            <a:r>
              <a:rPr lang="en" altLang="ko-Kore-KR" sz="2400" dirty="0" err="1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Prannay</a:t>
            </a:r>
            <a:r>
              <a:rPr lang="en" altLang="ko-Kore-KR" sz="24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, et al. "Supervised contrastive learning." </a:t>
            </a:r>
            <a:r>
              <a:rPr lang="en" altLang="ko-Kore-KR" sz="2400" dirty="0" err="1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arXiv</a:t>
            </a:r>
            <a:r>
              <a:rPr lang="en" altLang="ko-Kore-KR" sz="24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 preprint arXiv:2004.11362 (2020).</a:t>
            </a:r>
          </a:p>
        </p:txBody>
      </p:sp>
      <p:sp>
        <p:nvSpPr>
          <p:cNvPr id="13" name="Shape 222">
            <a:extLst>
              <a:ext uri="{FF2B5EF4-FFF2-40B4-BE49-F238E27FC236}">
                <a16:creationId xmlns:a16="http://schemas.microsoft.com/office/drawing/2014/main" id="{1E4883A0-1527-7442-B941-554BADC8EB83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14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5" name="Shape 223">
            <a:extLst>
              <a:ext uri="{FF2B5EF4-FFF2-40B4-BE49-F238E27FC236}">
                <a16:creationId xmlns:a16="http://schemas.microsoft.com/office/drawing/2014/main" id="{BC0E59C7-ED9C-9142-B513-BAA25232CDC0}"/>
              </a:ext>
            </a:extLst>
          </p:cNvPr>
          <p:cNvSpPr/>
          <p:nvPr/>
        </p:nvSpPr>
        <p:spPr>
          <a:xfrm>
            <a:off x="20828000" y="2200124"/>
            <a:ext cx="2540000" cy="10900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000" dirty="0">
                <a:sym typeface="SpoqaHanSans-Bold"/>
              </a:rPr>
              <a:t>Deep Metric Learning</a:t>
            </a:r>
          </a:p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" altLang="ko-Kore-KR" sz="2000" dirty="0">
              <a:sym typeface="SpoqaHanSans-Bold"/>
            </a:endParaRPr>
          </a:p>
        </p:txBody>
      </p:sp>
    </p:spTree>
    <p:extLst>
      <p:ext uri="{BB962C8B-B14F-4D97-AF65-F5344CB8AC3E}">
        <p14:creationId xmlns:p14="http://schemas.microsoft.com/office/powerpoint/2010/main" val="18996772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6499854" cy="107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b="1" dirty="0"/>
              <a:t>Deep metric learning</a:t>
            </a:r>
            <a:r>
              <a:rPr lang="ko-KR" altLang="en-US" b="1" dirty="0"/>
              <a:t>은 왜 필요할까</a:t>
            </a:r>
            <a:r>
              <a:rPr lang="en-US" altLang="ko-KR" b="1" dirty="0"/>
              <a:t>?</a:t>
            </a:r>
          </a:p>
          <a:p>
            <a:pPr marL="457200" indent="-457200">
              <a:spcBef>
                <a:spcPts val="1000"/>
              </a:spcBef>
              <a:buFont typeface="Arial" panose="020B0604020202020204" pitchFamily="34" charset="0"/>
              <a:buChar char="•"/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R" altLang="en-US" dirty="0"/>
              <a:t>분류 문제에서의 </a:t>
            </a:r>
            <a:r>
              <a:rPr lang="en-US" altLang="ko-KR" dirty="0"/>
              <a:t>metric learning</a:t>
            </a:r>
          </a:p>
        </p:txBody>
      </p:sp>
      <p:sp>
        <p:nvSpPr>
          <p:cNvPr id="8" name="슬라이드 번호 개체 틀 4">
            <a:extLst>
              <a:ext uri="{FF2B5EF4-FFF2-40B4-BE49-F238E27FC236}">
                <a16:creationId xmlns:a16="http://schemas.microsoft.com/office/drawing/2014/main" id="{9F266784-E60F-C04C-837A-9B3815E8A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5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12" name="Shape 222">
            <a:extLst>
              <a:ext uri="{FF2B5EF4-FFF2-40B4-BE49-F238E27FC236}">
                <a16:creationId xmlns:a16="http://schemas.microsoft.com/office/drawing/2014/main" id="{F747883E-6DCE-7645-A58B-DC1222711690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14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3" name="Shape 223">
            <a:extLst>
              <a:ext uri="{FF2B5EF4-FFF2-40B4-BE49-F238E27FC236}">
                <a16:creationId xmlns:a16="http://schemas.microsoft.com/office/drawing/2014/main" id="{58EF0780-999B-1D4F-AF96-416DBA183A9C}"/>
              </a:ext>
            </a:extLst>
          </p:cNvPr>
          <p:cNvSpPr/>
          <p:nvPr/>
        </p:nvSpPr>
        <p:spPr>
          <a:xfrm>
            <a:off x="20828000" y="2200124"/>
            <a:ext cx="2540000" cy="10900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000" dirty="0">
                <a:sym typeface="SpoqaHanSans-Bold"/>
              </a:rPr>
              <a:t>Deep Metric Learning</a:t>
            </a:r>
          </a:p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" altLang="ko-Kore-KR" sz="2000" dirty="0">
              <a:sym typeface="SpoqaHanSans-Bold"/>
            </a:endParaRPr>
          </a:p>
        </p:txBody>
      </p:sp>
      <p:pic>
        <p:nvPicPr>
          <p:cNvPr id="31746" name="Picture 2">
            <a:extLst>
              <a:ext uri="{FF2B5EF4-FFF2-40B4-BE49-F238E27FC236}">
                <a16:creationId xmlns:a16="http://schemas.microsoft.com/office/drawing/2014/main" id="{CB29538D-9735-9F46-AFEA-5EBC055A46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7323" y="2937420"/>
            <a:ext cx="16165575" cy="10058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4D99452-4632-584F-8B28-66157EA39064}"/>
              </a:ext>
            </a:extLst>
          </p:cNvPr>
          <p:cNvSpPr txBox="1"/>
          <p:nvPr/>
        </p:nvSpPr>
        <p:spPr>
          <a:xfrm>
            <a:off x="19026883" y="5666205"/>
            <a:ext cx="35974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ko-Kore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성능 향상에 도움</a:t>
            </a:r>
            <a:r>
              <a:rPr kumimoji="1" lang="en-US" altLang="ko-Kore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!</a:t>
            </a:r>
            <a:endParaRPr kumimoji="1" lang="ko-Kore-KR" altLang="en-US" sz="32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5DA7065-032D-4A44-83D9-481D28D19936}"/>
              </a:ext>
            </a:extLst>
          </p:cNvPr>
          <p:cNvSpPr/>
          <p:nvPr/>
        </p:nvSpPr>
        <p:spPr>
          <a:xfrm>
            <a:off x="4997634" y="13171334"/>
            <a:ext cx="113239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Wang, Mei, and </a:t>
            </a:r>
            <a:r>
              <a:rPr lang="en" altLang="ko-Kore-KR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Weihong</a:t>
            </a:r>
            <a:r>
              <a:rPr lang="en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Deng. "Deep face recognition: A survey." </a:t>
            </a:r>
            <a:r>
              <a:rPr lang="en" altLang="ko-Kore-KR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arXiv</a:t>
            </a:r>
            <a:r>
              <a:rPr lang="en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preprint arXiv:1804.06655 (2018).</a:t>
            </a:r>
            <a:endParaRPr lang="ko-Kore-KR" altLang="en-US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272104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6499854" cy="107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b="1" dirty="0"/>
              <a:t>Deep metric learning</a:t>
            </a:r>
            <a:r>
              <a:rPr lang="ko-KR" altLang="en-US" b="1" dirty="0"/>
              <a:t>은 왜 필요할까</a:t>
            </a:r>
            <a:r>
              <a:rPr lang="en-US" altLang="ko-KR" b="1" dirty="0"/>
              <a:t>?</a:t>
            </a:r>
          </a:p>
          <a:p>
            <a:pPr marL="457200" indent="-457200">
              <a:spcBef>
                <a:spcPts val="1000"/>
              </a:spcBef>
              <a:buFont typeface="Arial" panose="020B0604020202020204" pitchFamily="34" charset="0"/>
              <a:buChar char="•"/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R" altLang="en-US" dirty="0"/>
              <a:t>분류 문제에서의 </a:t>
            </a:r>
            <a:r>
              <a:rPr lang="en-US" altLang="ko-KR" dirty="0"/>
              <a:t>deep metric learning (i.e. contrastive learning)</a:t>
            </a:r>
          </a:p>
        </p:txBody>
      </p:sp>
      <p:sp>
        <p:nvSpPr>
          <p:cNvPr id="8" name="슬라이드 번호 개체 틀 4">
            <a:extLst>
              <a:ext uri="{FF2B5EF4-FFF2-40B4-BE49-F238E27FC236}">
                <a16:creationId xmlns:a16="http://schemas.microsoft.com/office/drawing/2014/main" id="{9F266784-E60F-C04C-837A-9B3815E8A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6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C0E00C7-C5E3-F74C-A841-B0FFFDD4B4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2056" y="3290166"/>
            <a:ext cx="11057860" cy="6842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65EA9724-640E-C649-A2CF-9EAF19022187}"/>
              </a:ext>
            </a:extLst>
          </p:cNvPr>
          <p:cNvSpPr/>
          <p:nvPr/>
        </p:nvSpPr>
        <p:spPr>
          <a:xfrm>
            <a:off x="6165727" y="12811334"/>
            <a:ext cx="72163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ore-KR" altLang="en-US" dirty="0">
                <a:hlinkClick r:id="rId5"/>
              </a:rPr>
              <a:t>https://ai.googleblog.com/2021/06/extending-contrastive-learning-to.html</a:t>
            </a:r>
            <a:r>
              <a:rPr lang="en-US" altLang="ko-Kore-KR" dirty="0"/>
              <a:t> </a:t>
            </a:r>
            <a:endParaRPr lang="ko-Kore-KR" altLang="en-US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7C60D105-BF0F-4F4D-984C-A828FA2038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34227" y="3290166"/>
            <a:ext cx="8128000" cy="374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A7EDBCA-0B26-0E43-8E07-AB4C3C22B33C}"/>
              </a:ext>
            </a:extLst>
          </p:cNvPr>
          <p:cNvSpPr txBox="1"/>
          <p:nvPr/>
        </p:nvSpPr>
        <p:spPr>
          <a:xfrm>
            <a:off x="2892056" y="11168620"/>
            <a:ext cx="154340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ko-Kore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단순 </a:t>
            </a:r>
            <a:r>
              <a:rPr kumimoji="1" lang="en-US" altLang="ko-Kore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data-augmentation + cross-entropy loss</a:t>
            </a:r>
            <a:r>
              <a:rPr kumimoji="1" lang="ko-Kore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보다 더 효율적이면서 좋을 수도 있다</a:t>
            </a:r>
            <a:r>
              <a:rPr kumimoji="1" lang="en-US" altLang="ko-Kore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!</a:t>
            </a:r>
            <a:endParaRPr kumimoji="1" lang="ko-Kore-KR" altLang="en-US" sz="32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  <p:sp>
        <p:nvSpPr>
          <p:cNvPr id="18" name="Shape 222">
            <a:extLst>
              <a:ext uri="{FF2B5EF4-FFF2-40B4-BE49-F238E27FC236}">
                <a16:creationId xmlns:a16="http://schemas.microsoft.com/office/drawing/2014/main" id="{BD6C4ABC-288F-0A46-9AAA-BEADD99264F1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14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9" name="Shape 223">
            <a:extLst>
              <a:ext uri="{FF2B5EF4-FFF2-40B4-BE49-F238E27FC236}">
                <a16:creationId xmlns:a16="http://schemas.microsoft.com/office/drawing/2014/main" id="{33B1E88E-AB1E-F440-A304-495BA61BB2D5}"/>
              </a:ext>
            </a:extLst>
          </p:cNvPr>
          <p:cNvSpPr/>
          <p:nvPr/>
        </p:nvSpPr>
        <p:spPr>
          <a:xfrm>
            <a:off x="20828000" y="2200124"/>
            <a:ext cx="2540000" cy="10900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000" dirty="0">
                <a:sym typeface="SpoqaHanSans-Bold"/>
              </a:rPr>
              <a:t>Deep Metric Learning</a:t>
            </a:r>
          </a:p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" altLang="ko-Kore-KR" sz="2000" dirty="0">
              <a:sym typeface="SpoqaHanSans-Bold"/>
            </a:endParaRPr>
          </a:p>
        </p:txBody>
      </p:sp>
    </p:spTree>
    <p:extLst>
      <p:ext uri="{BB962C8B-B14F-4D97-AF65-F5344CB8AC3E}">
        <p14:creationId xmlns:p14="http://schemas.microsoft.com/office/powerpoint/2010/main" val="36117715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6499854" cy="487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b="1" dirty="0"/>
              <a:t>Deep metric learning</a:t>
            </a:r>
            <a:r>
              <a:rPr lang="ko-KR" altLang="en-US" b="1" dirty="0"/>
              <a:t>의 예</a:t>
            </a:r>
            <a:endParaRPr lang="en-US" altLang="ko-KR" b="1" dirty="0"/>
          </a:p>
        </p:txBody>
      </p:sp>
      <p:sp>
        <p:nvSpPr>
          <p:cNvPr id="8" name="슬라이드 번호 개체 틀 4">
            <a:extLst>
              <a:ext uri="{FF2B5EF4-FFF2-40B4-BE49-F238E27FC236}">
                <a16:creationId xmlns:a16="http://schemas.microsoft.com/office/drawing/2014/main" id="{9F266784-E60F-C04C-837A-9B3815E8A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7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12" name="Shape 222">
            <a:extLst>
              <a:ext uri="{FF2B5EF4-FFF2-40B4-BE49-F238E27FC236}">
                <a16:creationId xmlns:a16="http://schemas.microsoft.com/office/drawing/2014/main" id="{F747883E-6DCE-7645-A58B-DC1222711690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14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3" name="Shape 223">
            <a:extLst>
              <a:ext uri="{FF2B5EF4-FFF2-40B4-BE49-F238E27FC236}">
                <a16:creationId xmlns:a16="http://schemas.microsoft.com/office/drawing/2014/main" id="{58EF0780-999B-1D4F-AF96-416DBA183A9C}"/>
              </a:ext>
            </a:extLst>
          </p:cNvPr>
          <p:cNvSpPr/>
          <p:nvPr/>
        </p:nvSpPr>
        <p:spPr>
          <a:xfrm>
            <a:off x="20828000" y="2200124"/>
            <a:ext cx="2540000" cy="10900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000" dirty="0">
                <a:sym typeface="SpoqaHanSans-Bold"/>
              </a:rPr>
              <a:t>Deep Metric Learning</a:t>
            </a:r>
          </a:p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" altLang="ko-Kore-KR" sz="2000" dirty="0">
              <a:sym typeface="SpoqaHanSans-Bold"/>
            </a:endParaRPr>
          </a:p>
        </p:txBody>
      </p:sp>
      <p:pic>
        <p:nvPicPr>
          <p:cNvPr id="29698" name="Picture 2" descr="The typical framework of face recognition. The process of deep feature learning and metric learning is shown in the second row. ">
            <a:extLst>
              <a:ext uri="{FF2B5EF4-FFF2-40B4-BE49-F238E27FC236}">
                <a16:creationId xmlns:a16="http://schemas.microsoft.com/office/drawing/2014/main" id="{C5E73BD9-7993-B447-ACA0-40AD9C0E99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0302" y="2168332"/>
            <a:ext cx="12575777" cy="6061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702" name="Picture 6" descr="Siamese net">
            <a:extLst>
              <a:ext uri="{FF2B5EF4-FFF2-40B4-BE49-F238E27FC236}">
                <a16:creationId xmlns:a16="http://schemas.microsoft.com/office/drawing/2014/main" id="{086A5863-8369-E745-B42B-4440DAE3A1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3303" y="8255110"/>
            <a:ext cx="10729777" cy="5088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01ACA08B-AC9E-E344-81D3-63B764A617EF}"/>
              </a:ext>
            </a:extLst>
          </p:cNvPr>
          <p:cNvSpPr/>
          <p:nvPr/>
        </p:nvSpPr>
        <p:spPr>
          <a:xfrm>
            <a:off x="14445031" y="4766562"/>
            <a:ext cx="8922969" cy="12970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Image is from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Wu, Bowen, et al. "Exponential discriminative metric embedding in deep learning." Neurocomputing 290 (2018): 108-120.</a:t>
            </a:r>
            <a:endParaRPr lang="ko-Kore-KR" altLang="en-US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AD699EB-9D1D-A94B-B894-484083F1AE15}"/>
              </a:ext>
            </a:extLst>
          </p:cNvPr>
          <p:cNvSpPr/>
          <p:nvPr/>
        </p:nvSpPr>
        <p:spPr>
          <a:xfrm>
            <a:off x="13176776" y="10306404"/>
            <a:ext cx="647566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Image is from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ore-KR" altLang="en-US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https://www.pyimagesearch.com/2020/11/30/siamese-networks-with-keras-tensorflow-and-deep-learning/</a:t>
            </a:r>
          </a:p>
        </p:txBody>
      </p:sp>
    </p:spTree>
    <p:extLst>
      <p:ext uri="{BB962C8B-B14F-4D97-AF65-F5344CB8AC3E}">
        <p14:creationId xmlns:p14="http://schemas.microsoft.com/office/powerpoint/2010/main" val="9132012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6499854" cy="487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R" altLang="en-US" b="1" dirty="0"/>
              <a:t>거리 함수</a:t>
            </a:r>
            <a:r>
              <a:rPr lang="en-US" altLang="ko-KR" b="1" dirty="0"/>
              <a:t>(metric function)</a:t>
            </a:r>
            <a:r>
              <a:rPr lang="ko-KR" altLang="en-US" b="1" dirty="0"/>
              <a:t>이란</a:t>
            </a:r>
            <a:r>
              <a:rPr lang="en-US" altLang="ko-KR" b="1" dirty="0"/>
              <a:t>?</a:t>
            </a:r>
          </a:p>
        </p:txBody>
      </p:sp>
      <p:sp>
        <p:nvSpPr>
          <p:cNvPr id="8" name="슬라이드 번호 개체 틀 4">
            <a:extLst>
              <a:ext uri="{FF2B5EF4-FFF2-40B4-BE49-F238E27FC236}">
                <a16:creationId xmlns:a16="http://schemas.microsoft.com/office/drawing/2014/main" id="{9F266784-E60F-C04C-837A-9B3815E8A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8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12" name="Shape 222">
            <a:extLst>
              <a:ext uri="{FF2B5EF4-FFF2-40B4-BE49-F238E27FC236}">
                <a16:creationId xmlns:a16="http://schemas.microsoft.com/office/drawing/2014/main" id="{F747883E-6DCE-7645-A58B-DC1222711690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14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3" name="Shape 223">
            <a:extLst>
              <a:ext uri="{FF2B5EF4-FFF2-40B4-BE49-F238E27FC236}">
                <a16:creationId xmlns:a16="http://schemas.microsoft.com/office/drawing/2014/main" id="{58EF0780-999B-1D4F-AF96-416DBA183A9C}"/>
              </a:ext>
            </a:extLst>
          </p:cNvPr>
          <p:cNvSpPr/>
          <p:nvPr/>
        </p:nvSpPr>
        <p:spPr>
          <a:xfrm>
            <a:off x="20828000" y="2200124"/>
            <a:ext cx="2540000" cy="10900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000" dirty="0">
                <a:sym typeface="SpoqaHanSans-Bold"/>
              </a:rPr>
              <a:t>Deep Metric Learning</a:t>
            </a:r>
          </a:p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" altLang="ko-Kore-KR" sz="2000" dirty="0">
              <a:sym typeface="SpoqaHanSans-Bold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FFC0D183-C933-E743-8CFB-8F0B5B812233}"/>
                  </a:ext>
                </a:extLst>
              </p:cNvPr>
              <p:cNvSpPr/>
              <p:nvPr/>
            </p:nvSpPr>
            <p:spPr>
              <a:xfrm>
                <a:off x="2360428" y="3686379"/>
                <a:ext cx="18829079" cy="915032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데이터 간의 유사도</a:t>
                </a:r>
                <a:r>
                  <a:rPr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(similarity)</a:t>
                </a:r>
                <a:r>
                  <a:rPr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을 수치화</a:t>
                </a:r>
                <a:r>
                  <a:rPr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</a:t>
                </a:r>
                <a:r>
                  <a:rPr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하기 위해 일반적으로 거리 함수 </a:t>
                </a:r>
                <a:r>
                  <a:rPr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(</a:t>
                </a:r>
                <a:r>
                  <a:rPr lang="en" altLang="ko-Kore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metric function)</a:t>
                </a:r>
                <a:r>
                  <a:rPr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을 이용</a:t>
                </a:r>
                <a:r>
                  <a:rPr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!</a:t>
                </a:r>
                <a:r>
                  <a:rPr lang="en-US" altLang="ko-Kore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</a:t>
                </a:r>
              </a:p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ore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아래의 </a:t>
                </a:r>
                <a:r>
                  <a:rPr lang="en-US" altLang="ko-Kore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3</a:t>
                </a:r>
                <a:r>
                  <a:rPr lang="ko-Kore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조건을 만족하는 함수 </a:t>
                </a:r>
                <a14:m>
                  <m:oMath xmlns:m="http://schemas.openxmlformats.org/officeDocument/2006/math">
                    <m:r>
                      <a:rPr lang="en-US" altLang="ko-Kore-KR" sz="36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𝑑</m:t>
                    </m:r>
                    <m:r>
                      <a:rPr lang="en-US" altLang="ko-Kore-KR" sz="36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:</m:t>
                    </m:r>
                    <m:r>
                      <a:rPr lang="en-US" altLang="ko-Kore-KR" sz="36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𝑋</m:t>
                    </m:r>
                    <m:r>
                      <a:rPr lang="en-US" altLang="ko-Kore-KR" sz="36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 × </m:t>
                    </m:r>
                    <m:r>
                      <a:rPr lang="en-US" altLang="ko-Kore-KR" sz="36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𝑋</m:t>
                    </m:r>
                    <m:r>
                      <a:rPr lang="en-US" altLang="ko-Kore-KR" sz="36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 →</m:t>
                    </m:r>
                    <m:d>
                      <m:dPr>
                        <m:begChr m:val="["/>
                        <m:ctrlPr>
                          <a:rPr lang="en-US" altLang="ko-Kore-KR" sz="36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dPr>
                      <m:e>
                        <m:r>
                          <a:rPr lang="en-US" altLang="ko-Kore-KR" sz="36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0, ∞</m:t>
                        </m:r>
                      </m:e>
                    </m:d>
                  </m:oMath>
                </a14:m>
                <a:r>
                  <a:rPr lang="ko-Kore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을</a:t>
                </a:r>
                <a:r>
                  <a:rPr lang="en-US" altLang="ko-Kore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metric function </a:t>
                </a:r>
                <a:r>
                  <a:rPr lang="ko-Kore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이라고 한다</a:t>
                </a:r>
                <a:r>
                  <a:rPr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,</a:t>
                </a:r>
                <a:endParaRPr lang="en-US" altLang="ko-Kore-KR" sz="36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ko-KR" sz="36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 marL="742950" indent="-742950">
                  <a:lnSpc>
                    <a:spcPct val="150000"/>
                  </a:lnSpc>
                  <a:buAutoNum type="arabicPeriod"/>
                </a:pPr>
                <a:r>
                  <a:rPr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(</a:t>
                </a:r>
                <a:r>
                  <a:rPr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구분 불가능한 점의 동일성</a:t>
                </a:r>
                <a:r>
                  <a:rPr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)  </a:t>
                </a:r>
                <a:r>
                  <a:rPr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임의의 </a:t>
                </a:r>
                <a14:m>
                  <m:oMath xmlns:m="http://schemas.openxmlformats.org/officeDocument/2006/math">
                    <m:r>
                      <a:rPr lang="en-US" altLang="ko-KR" sz="36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𝑥</m:t>
                    </m:r>
                    <m:r>
                      <a:rPr lang="en-US" altLang="ko-KR" sz="36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, </m:t>
                    </m:r>
                    <m:r>
                      <a:rPr lang="en-US" altLang="ko-KR" sz="36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𝑦</m:t>
                    </m:r>
                    <m:r>
                      <a:rPr lang="en-US" altLang="ko-KR" sz="36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∈</m:t>
                    </m:r>
                    <m:r>
                      <a:rPr lang="en-US" altLang="ko-KR" sz="36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𝑋</m:t>
                    </m:r>
                  </m:oMath>
                </a14:m>
                <a:r>
                  <a:rPr lang="ko-Kore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에 대하여</a:t>
                </a:r>
                <a:r>
                  <a:rPr lang="en-US" altLang="ko-Kore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ko-Kore-KR" sz="36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𝑑</m:t>
                    </m:r>
                    <m:d>
                      <m:dPr>
                        <m:ctrlPr>
                          <a:rPr lang="en-US" altLang="ko-KR" sz="36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dPr>
                      <m:e>
                        <m:r>
                          <a:rPr lang="en-US" altLang="ko-KR" sz="36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𝑥</m:t>
                        </m:r>
                        <m:r>
                          <a:rPr lang="en-US" altLang="ko-KR" sz="36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, </m:t>
                        </m:r>
                        <m:r>
                          <a:rPr lang="en-US" altLang="ko-KR" sz="36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𝑦</m:t>
                        </m:r>
                      </m:e>
                    </m:d>
                    <m:r>
                      <a:rPr lang="en-US" altLang="ko-KR" sz="36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=0</m:t>
                    </m:r>
                    <m:r>
                      <a:rPr lang="en-US" altLang="ko-KR" sz="36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↔</m:t>
                    </m:r>
                    <m:r>
                      <a:rPr lang="en-US" altLang="ko-KR" sz="36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𝑥</m:t>
                    </m:r>
                    <m:r>
                      <a:rPr lang="en-US" altLang="ko-KR" sz="36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=</m:t>
                    </m:r>
                    <m:r>
                      <a:rPr lang="en-US" altLang="ko-KR" sz="36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𝑦</m:t>
                    </m:r>
                    <m:r>
                      <a:rPr lang="en-US" altLang="ko-KR" sz="36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 </m:t>
                    </m:r>
                  </m:oMath>
                </a14:m>
                <a:endParaRPr lang="en-US" altLang="ko-Kore-KR" sz="36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 marL="742950" indent="-742950">
                  <a:lnSpc>
                    <a:spcPct val="150000"/>
                  </a:lnSpc>
                  <a:buFontTx/>
                  <a:buAutoNum type="arabicPeriod"/>
                </a:pPr>
                <a:r>
                  <a:rPr lang="en-US" altLang="ko-Kore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(</a:t>
                </a:r>
                <a:r>
                  <a:rPr lang="ko-Kore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대칭성</a:t>
                </a:r>
                <a:r>
                  <a:rPr lang="en-US" altLang="ko-Kore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) </a:t>
                </a:r>
                <a:r>
                  <a:rPr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임의의 </a:t>
                </a:r>
                <a14:m>
                  <m:oMath xmlns:m="http://schemas.openxmlformats.org/officeDocument/2006/math">
                    <m:r>
                      <a:rPr lang="en-US" altLang="ko-KR" sz="36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𝑥</m:t>
                    </m:r>
                    <m:r>
                      <a:rPr lang="en-US" altLang="ko-KR" sz="36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, </m:t>
                    </m:r>
                    <m:r>
                      <a:rPr lang="en-US" altLang="ko-KR" sz="36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𝑦</m:t>
                    </m:r>
                    <m:r>
                      <a:rPr lang="en-US" altLang="ko-KR" sz="36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∈</m:t>
                    </m:r>
                    <m:r>
                      <a:rPr lang="en-US" altLang="ko-KR" sz="36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𝑋</m:t>
                    </m:r>
                  </m:oMath>
                </a14:m>
                <a:r>
                  <a:rPr lang="ko-Kore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에 대하여</a:t>
                </a:r>
                <a:r>
                  <a:rPr lang="en-US" altLang="ko-Kore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ko-Kore-KR" sz="36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𝑑</m:t>
                    </m:r>
                    <m:d>
                      <m:dPr>
                        <m:ctrlPr>
                          <a:rPr lang="en-US" altLang="ko-KR" sz="36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dPr>
                      <m:e>
                        <m:r>
                          <a:rPr lang="en-US" altLang="ko-KR" sz="36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𝑥</m:t>
                        </m:r>
                        <m:r>
                          <a:rPr lang="en-US" altLang="ko-KR" sz="36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, </m:t>
                        </m:r>
                        <m:r>
                          <a:rPr lang="en-US" altLang="ko-KR" sz="36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𝑦</m:t>
                        </m:r>
                      </m:e>
                    </m:d>
                    <m:r>
                      <a:rPr lang="en-US" altLang="ko-KR" sz="36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=</m:t>
                    </m:r>
                    <m:r>
                      <a:rPr lang="en-US" altLang="ko-Kore-KR" sz="36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𝑑</m:t>
                    </m:r>
                    <m:d>
                      <m:dPr>
                        <m:ctrlPr>
                          <a:rPr lang="en-US" altLang="ko-KR" sz="36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dPr>
                      <m:e>
                        <m:r>
                          <a:rPr lang="en-US" altLang="ko-KR" sz="36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𝑦</m:t>
                        </m:r>
                        <m:r>
                          <a:rPr lang="en-US" altLang="ko-KR" sz="36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,</m:t>
                        </m:r>
                        <m:r>
                          <a:rPr lang="en-US" altLang="ko-KR" sz="36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 </m:t>
                        </m:r>
                        <m:r>
                          <a:rPr lang="en-US" altLang="ko-KR" sz="36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𝑥</m:t>
                        </m:r>
                      </m:e>
                    </m:d>
                  </m:oMath>
                </a14:m>
                <a:endParaRPr lang="en-US" altLang="ko-Kore-KR" sz="36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 marL="742950" indent="-742950">
                  <a:lnSpc>
                    <a:spcPct val="150000"/>
                  </a:lnSpc>
                  <a:buAutoNum type="arabicPeriod"/>
                </a:pPr>
                <a:r>
                  <a:rPr lang="en-US" altLang="ko-Kore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(</a:t>
                </a:r>
                <a:r>
                  <a:rPr lang="ko-Kore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삼각 부등식</a:t>
                </a:r>
                <a:r>
                  <a:rPr lang="en-US" altLang="ko-Kore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) </a:t>
                </a:r>
                <a:r>
                  <a:rPr lang="ko-Kore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임의의 </a:t>
                </a:r>
                <a:r>
                  <a:rPr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36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𝑥</m:t>
                    </m:r>
                    <m:r>
                      <a:rPr lang="en-US" altLang="ko-KR" sz="36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, </m:t>
                    </m:r>
                    <m:r>
                      <a:rPr lang="en-US" altLang="ko-KR" sz="36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𝑦</m:t>
                    </m:r>
                    <m:r>
                      <a:rPr lang="en-US" altLang="ko-KR" sz="36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,</m:t>
                    </m:r>
                    <m:r>
                      <a:rPr lang="en-US" altLang="ko-KR" sz="36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𝑧</m:t>
                    </m:r>
                    <m:r>
                      <a:rPr lang="en-US" altLang="ko-KR" sz="36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∈</m:t>
                    </m:r>
                    <m:r>
                      <a:rPr lang="en-US" altLang="ko-KR" sz="36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𝑋</m:t>
                    </m:r>
                  </m:oMath>
                </a14:m>
                <a:r>
                  <a:rPr lang="en-US" altLang="ko-Kore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</a:t>
                </a:r>
                <a:r>
                  <a:rPr lang="ko-Kore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에 대하여 </a:t>
                </a:r>
                <a14:m>
                  <m:oMath xmlns:m="http://schemas.openxmlformats.org/officeDocument/2006/math">
                    <m:r>
                      <a:rPr lang="en-US" altLang="ko-Kore-KR" sz="36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𝑑</m:t>
                    </m:r>
                    <m:d>
                      <m:dPr>
                        <m:ctrlPr>
                          <a:rPr lang="en-US" altLang="ko-KR" sz="36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dPr>
                      <m:e>
                        <m:r>
                          <a:rPr lang="en-US" altLang="ko-KR" sz="36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𝑥</m:t>
                        </m:r>
                        <m:r>
                          <a:rPr lang="en-US" altLang="ko-KR" sz="36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, </m:t>
                        </m:r>
                        <m:r>
                          <a:rPr lang="en-US" altLang="ko-KR" sz="36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𝑦</m:t>
                        </m:r>
                      </m:e>
                    </m:d>
                    <m:r>
                      <a:rPr lang="en-US" altLang="ko-KR" sz="36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+</m:t>
                    </m:r>
                    <m:r>
                      <a:rPr lang="en-US" altLang="ko-KR" sz="36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𝑑</m:t>
                    </m:r>
                    <m:d>
                      <m:dPr>
                        <m:ctrlPr>
                          <a:rPr lang="en-US" altLang="ko-KR" sz="36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dPr>
                      <m:e>
                        <m:r>
                          <a:rPr lang="en-US" altLang="ko-KR" sz="36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𝑦</m:t>
                        </m:r>
                        <m:r>
                          <a:rPr lang="en-US" altLang="ko-KR" sz="36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, </m:t>
                        </m:r>
                        <m:r>
                          <a:rPr lang="en-US" altLang="ko-KR" sz="36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𝑧</m:t>
                        </m:r>
                      </m:e>
                    </m:d>
                    <m:r>
                      <a:rPr lang="en-US" altLang="ko-KR" sz="36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≥</m:t>
                    </m:r>
                    <m:r>
                      <a:rPr lang="en-US" altLang="ko-KR" sz="36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𝑑</m:t>
                    </m:r>
                    <m:r>
                      <a:rPr lang="en-US" altLang="ko-KR" sz="36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(</m:t>
                    </m:r>
                    <m:r>
                      <a:rPr lang="en-US" altLang="ko-KR" sz="36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𝑥</m:t>
                    </m:r>
                    <m:r>
                      <a:rPr lang="en-US" altLang="ko-KR" sz="36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, </m:t>
                    </m:r>
                    <m:r>
                      <a:rPr lang="en-US" altLang="ko-KR" sz="36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𝑧</m:t>
                    </m:r>
                    <m:r>
                      <a:rPr lang="en-US" altLang="ko-KR" sz="36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)</m:t>
                    </m:r>
                  </m:oMath>
                </a14:m>
                <a:endParaRPr lang="en-US" altLang="ko-Kore-KR" sz="36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ko-Kore-KR" sz="36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ko-Kore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우리는 이미 </a:t>
                </a:r>
                <a:r>
                  <a:rPr lang="en-US" altLang="ko-Kore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metric function</a:t>
                </a:r>
                <a:r>
                  <a:rPr lang="ko-Kore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을 쓰고 있었다</a:t>
                </a:r>
                <a:r>
                  <a:rPr lang="en-US" altLang="ko-Kore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!</a:t>
                </a:r>
              </a:p>
              <a:p>
                <a:pPr marL="914342" lvl="1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ore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Euclidean </a:t>
                </a:r>
                <a:r>
                  <a:rPr lang="ko-Kore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거리</a:t>
                </a:r>
                <a:r>
                  <a:rPr lang="en-US" altLang="ko-Kore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(L2 distance)</a:t>
                </a:r>
                <a:r>
                  <a:rPr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, </a:t>
                </a:r>
                <a:r>
                  <a:rPr lang="en-US" altLang="ko-Kore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cosine similarity,…</a:t>
                </a:r>
              </a:p>
              <a:p>
                <a:pPr marL="914342" lvl="1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ore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참고</a:t>
                </a:r>
                <a:r>
                  <a:rPr lang="en-US" altLang="ko-Kore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: </a:t>
                </a:r>
                <a:r>
                  <a:rPr lang="en-US" altLang="ko-Kore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hlinkClick r:id="rId4"/>
                  </a:rPr>
                  <a:t>https://parajain.github.io/metric_learning_tutorial/</a:t>
                </a:r>
                <a:r>
                  <a:rPr lang="en-US" altLang="ko-Kore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</a:t>
                </a:r>
              </a:p>
            </p:txBody>
          </p:sp>
        </mc:Choice>
        <mc:Fallback xmlns="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FFC0D183-C933-E743-8CFB-8F0B5B8122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0428" y="3686379"/>
                <a:ext cx="18829079" cy="9150325"/>
              </a:xfrm>
              <a:prstGeom prst="rect">
                <a:avLst/>
              </a:prstGeom>
              <a:blipFill>
                <a:blip r:embed="rId5"/>
                <a:stretch>
                  <a:fillRect l="-1011" b="-1664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922768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6499854" cy="487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b="1" dirty="0"/>
              <a:t>Metric learning</a:t>
            </a:r>
            <a:r>
              <a:rPr lang="ko-KR" altLang="en-US" b="1" dirty="0"/>
              <a:t>의 요소</a:t>
            </a:r>
            <a:endParaRPr lang="en-US" altLang="ko-KR" b="1" dirty="0"/>
          </a:p>
        </p:txBody>
      </p:sp>
      <p:sp>
        <p:nvSpPr>
          <p:cNvPr id="8" name="슬라이드 번호 개체 틀 4">
            <a:extLst>
              <a:ext uri="{FF2B5EF4-FFF2-40B4-BE49-F238E27FC236}">
                <a16:creationId xmlns:a16="http://schemas.microsoft.com/office/drawing/2014/main" id="{9F266784-E60F-C04C-837A-9B3815E8A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9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12" name="Shape 222">
            <a:extLst>
              <a:ext uri="{FF2B5EF4-FFF2-40B4-BE49-F238E27FC236}">
                <a16:creationId xmlns:a16="http://schemas.microsoft.com/office/drawing/2014/main" id="{F747883E-6DCE-7645-A58B-DC1222711690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14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3" name="Shape 223">
            <a:extLst>
              <a:ext uri="{FF2B5EF4-FFF2-40B4-BE49-F238E27FC236}">
                <a16:creationId xmlns:a16="http://schemas.microsoft.com/office/drawing/2014/main" id="{58EF0780-999B-1D4F-AF96-416DBA183A9C}"/>
              </a:ext>
            </a:extLst>
          </p:cNvPr>
          <p:cNvSpPr/>
          <p:nvPr/>
        </p:nvSpPr>
        <p:spPr>
          <a:xfrm>
            <a:off x="20828000" y="2200124"/>
            <a:ext cx="2540000" cy="10900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000" dirty="0">
                <a:sym typeface="SpoqaHanSans-Bold"/>
              </a:rPr>
              <a:t>Deep Metric Learning</a:t>
            </a:r>
          </a:p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" altLang="ko-Kore-KR" sz="2000" dirty="0">
              <a:sym typeface="SpoqaHanSans-Bold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FC0D183-C933-E743-8CFB-8F0B5B812233}"/>
              </a:ext>
            </a:extLst>
          </p:cNvPr>
          <p:cNvSpPr/>
          <p:nvPr/>
        </p:nvSpPr>
        <p:spPr>
          <a:xfrm>
            <a:off x="2390908" y="4039570"/>
            <a:ext cx="18829079" cy="6006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3600" b="1" dirty="0">
                <a:solidFill>
                  <a:srgbClr val="53585F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어떤 </a:t>
            </a:r>
            <a:r>
              <a:rPr lang="en-US" altLang="ko-Kore-KR" sz="3600" b="1" dirty="0">
                <a:solidFill>
                  <a:srgbClr val="53585F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metric (</a:t>
            </a:r>
            <a:r>
              <a:rPr lang="ko-Kore-KR" altLang="en-US" sz="3600" b="1" dirty="0">
                <a:solidFill>
                  <a:srgbClr val="53585F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유사도</a:t>
            </a:r>
            <a:r>
              <a:rPr lang="en-US" altLang="ko-Kore-KR" sz="3600" b="1" dirty="0">
                <a:solidFill>
                  <a:srgbClr val="53585F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)</a:t>
            </a:r>
            <a:r>
              <a:rPr lang="ko-Kore-KR" altLang="en-US" sz="3600" b="1" dirty="0">
                <a:solidFill>
                  <a:srgbClr val="53585F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를 사용할까</a:t>
            </a:r>
            <a:r>
              <a:rPr lang="en-US" altLang="ko-Kore-KR" sz="3600" b="1" dirty="0">
                <a:solidFill>
                  <a:srgbClr val="53585F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en-US" altLang="ko-Kore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	i.e. Euclidean, KL divergence, Wasserstein distance, cosine similarity, energy distance..</a:t>
            </a:r>
          </a:p>
          <a:p>
            <a:pPr>
              <a:lnSpc>
                <a:spcPct val="150000"/>
              </a:lnSpc>
            </a:pPr>
            <a:endParaRPr lang="en-US" altLang="ko-Kore-KR" sz="24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pPr>
              <a:lnSpc>
                <a:spcPct val="150000"/>
              </a:lnSpc>
            </a:pPr>
            <a:endParaRPr lang="en-US" altLang="ko-Kore-KR" sz="24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pPr>
              <a:lnSpc>
                <a:spcPct val="150000"/>
              </a:lnSpc>
            </a:pPr>
            <a:endParaRPr lang="en-US" altLang="ko-Kore-KR" sz="3600" b="1" dirty="0">
              <a:solidFill>
                <a:srgbClr val="53585F"/>
              </a:solidFill>
              <a:latin typeface="Spoqa Han Sans Neo Bold" panose="020B0500000000000000" pitchFamily="34" charset="-128"/>
              <a:ea typeface="Spoqa Han Sans Neo Bold" panose="020B0500000000000000" pitchFamily="34" charset="-128"/>
            </a:endParaRPr>
          </a:p>
          <a:p>
            <a:pPr>
              <a:lnSpc>
                <a:spcPct val="150000"/>
              </a:lnSpc>
            </a:pPr>
            <a:r>
              <a:rPr lang="en-US" altLang="ko-Kore-KR" sz="3600" b="1" dirty="0">
                <a:solidFill>
                  <a:srgbClr val="53585F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Metric learning</a:t>
            </a:r>
            <a:r>
              <a:rPr lang="ko-Kore-KR" altLang="en-US" sz="3600" b="1" dirty="0">
                <a:solidFill>
                  <a:srgbClr val="53585F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을 위해 어떤 </a:t>
            </a:r>
            <a:r>
              <a:rPr lang="en-US" altLang="ko-Kore-KR" sz="3600" b="1" dirty="0">
                <a:solidFill>
                  <a:srgbClr val="53585F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loss (</a:t>
            </a:r>
            <a:r>
              <a:rPr lang="ko-Kore-KR" altLang="en-US" sz="3600" b="1" dirty="0">
                <a:solidFill>
                  <a:srgbClr val="53585F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목적 함수</a:t>
            </a:r>
            <a:r>
              <a:rPr lang="en-US" altLang="ko-KR" sz="3600" b="1" dirty="0">
                <a:solidFill>
                  <a:srgbClr val="53585F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)</a:t>
            </a:r>
            <a:r>
              <a:rPr lang="ko-Kore-KR" altLang="en-US" sz="3600" b="1" dirty="0">
                <a:solidFill>
                  <a:srgbClr val="53585F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를 사용할까</a:t>
            </a:r>
            <a:r>
              <a:rPr lang="en-US" altLang="ko-Kore-KR" sz="3600" b="1" dirty="0">
                <a:solidFill>
                  <a:srgbClr val="53585F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en-US" altLang="ko-Kore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	</a:t>
            </a:r>
            <a:r>
              <a:rPr lang="en-US" altLang="ko-Kore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i.e. contrastive loss, triplet loss, margin loss, </a:t>
            </a:r>
            <a:r>
              <a:rPr lang="en-US" altLang="ko-Kore-KR" sz="3200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softmax</a:t>
            </a:r>
            <a:r>
              <a:rPr lang="en-US" altLang="ko-Kore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loss…</a:t>
            </a:r>
            <a:endParaRPr lang="en-US" altLang="ko-Kore-KR" sz="36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pPr>
              <a:lnSpc>
                <a:spcPct val="150000"/>
              </a:lnSpc>
            </a:pPr>
            <a:r>
              <a:rPr lang="en-US" altLang="ko-Kore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	</a:t>
            </a:r>
            <a:r>
              <a:rPr lang="en-US" altLang="ko-Kore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 loss</a:t>
            </a:r>
            <a:r>
              <a:rPr lang="ko-Kore-KR" altLang="en-US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에 따라 선택해야하는 </a:t>
            </a:r>
            <a:r>
              <a:rPr lang="en-US" altLang="ko-Kore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network</a:t>
            </a:r>
            <a:r>
              <a:rPr lang="ko-Kore-KR" altLang="en-US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가 달라진다</a:t>
            </a:r>
            <a:r>
              <a:rPr lang="en-US" altLang="ko-Kore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540223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65014</TotalTime>
  <Words>4582</Words>
  <Application>Microsoft Macintosh PowerPoint</Application>
  <PresentationFormat>사용자 지정</PresentationFormat>
  <Paragraphs>568</Paragraphs>
  <Slides>45</Slides>
  <Notes>45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45</vt:i4>
      </vt:variant>
    </vt:vector>
  </HeadingPairs>
  <TitlesOfParts>
    <vt:vector size="57" baseType="lpstr">
      <vt:lpstr>Spoqa Han Sans Neo</vt:lpstr>
      <vt:lpstr>Spoqa Han Sans Neo Bold</vt:lpstr>
      <vt:lpstr>SpoqaHanSans-Bold</vt:lpstr>
      <vt:lpstr>SpoqaHanSans-Light</vt:lpstr>
      <vt:lpstr>Arial</vt:lpstr>
      <vt:lpstr>Calibri</vt:lpstr>
      <vt:lpstr>Calibri Light</vt:lpstr>
      <vt:lpstr>Cambria Math</vt:lpstr>
      <vt:lpstr>Impact</vt:lpstr>
      <vt:lpstr>Matura MT Script Capitals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jh_lee@fastcampus.co.kr</dc:creator>
  <cp:lastModifiedBy>jbpark0614@gmail.com</cp:lastModifiedBy>
  <cp:revision>763</cp:revision>
  <dcterms:created xsi:type="dcterms:W3CDTF">2021-04-05T07:22:06Z</dcterms:created>
  <dcterms:modified xsi:type="dcterms:W3CDTF">2021-09-26T14:31:07Z</dcterms:modified>
</cp:coreProperties>
</file>